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08" r:id="rId1"/>
  </p:sldMasterIdLst>
  <p:notesMasterIdLst>
    <p:notesMasterId r:id="rId16"/>
  </p:notesMasterIdLst>
  <p:sldIdLst>
    <p:sldId id="260" r:id="rId2"/>
    <p:sldId id="261" r:id="rId3"/>
    <p:sldId id="293" r:id="rId4"/>
    <p:sldId id="286" r:id="rId5"/>
    <p:sldId id="288" r:id="rId6"/>
    <p:sldId id="290" r:id="rId7"/>
    <p:sldId id="291" r:id="rId8"/>
    <p:sldId id="292" r:id="rId9"/>
    <p:sldId id="304" r:id="rId10"/>
    <p:sldId id="312" r:id="rId11"/>
    <p:sldId id="302" r:id="rId12"/>
    <p:sldId id="307" r:id="rId13"/>
    <p:sldId id="306" r:id="rId14"/>
    <p:sldId id="305" r:id="rId15"/>
  </p:sldIdLst>
  <p:sldSz cx="9144000" cy="6858000" type="screen4x3"/>
  <p:notesSz cx="6794500" cy="9906000"/>
  <p:embeddedFontLs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DSN SuKumWit" panose="020B0604020202020204" charset="-34"/>
      <p:regular r:id="rId21"/>
    </p:embeddedFont>
    <p:embeddedFont>
      <p:font typeface="IrisUPC" panose="020B0604020202020204" pitchFamily="34" charset="-34"/>
      <p:regular r:id="rId22"/>
      <p:bold r:id="rId23"/>
      <p:italic r:id="rId24"/>
      <p:boldItalic r:id="rId25"/>
    </p:embeddedFont>
    <p:embeddedFont>
      <p:font typeface="Cordia New" panose="020B0304020202020204" pitchFamily="34" charset="-34"/>
      <p:regular r:id="rId26"/>
      <p:bold r:id="rId27"/>
      <p:italic r:id="rId28"/>
      <p:boldItalic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55A11"/>
    <a:srgbClr val="25737D"/>
    <a:srgbClr val="64C5D2"/>
    <a:srgbClr val="97E1DD"/>
    <a:srgbClr val="3AB5C6"/>
    <a:srgbClr val="D5F3F2"/>
    <a:srgbClr val="EBF9F9"/>
    <a:srgbClr val="E0EDF8"/>
    <a:srgbClr val="35A6B5"/>
    <a:srgbClr val="297F8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1290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228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3" y="3"/>
            <a:ext cx="2944283" cy="497020"/>
          </a:xfrm>
          <a:prstGeom prst="rect">
            <a:avLst/>
          </a:prstGeom>
        </p:spPr>
        <p:txBody>
          <a:bodyPr vert="horz" lIns="89398" tIns="44699" rIns="89398" bIns="4469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48648" y="3"/>
            <a:ext cx="2944283" cy="497020"/>
          </a:xfrm>
          <a:prstGeom prst="rect">
            <a:avLst/>
          </a:prstGeom>
        </p:spPr>
        <p:txBody>
          <a:bodyPr vert="horz" lIns="89398" tIns="44699" rIns="89398" bIns="44699" rtlCol="0"/>
          <a:lstStyle>
            <a:lvl1pPr algn="r">
              <a:defRPr sz="1200"/>
            </a:lvl1pPr>
          </a:lstStyle>
          <a:p>
            <a:fld id="{D37985BA-DC78-4AE2-AC03-4DC3AC93C1A5}" type="datetimeFigureOut">
              <a:rPr lang="en-US" smtClean="0"/>
              <a:pPr/>
              <a:t>9/24/2018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68400" y="1238250"/>
            <a:ext cx="4457700" cy="33432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89398" tIns="44699" rIns="89398" bIns="4469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451" y="4767264"/>
            <a:ext cx="5435600" cy="3900488"/>
          </a:xfrm>
          <a:prstGeom prst="rect">
            <a:avLst/>
          </a:prstGeom>
        </p:spPr>
        <p:txBody>
          <a:bodyPr vert="horz" lIns="89398" tIns="44699" rIns="89398" bIns="44699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3" y="9408981"/>
            <a:ext cx="2944283" cy="497019"/>
          </a:xfrm>
          <a:prstGeom prst="rect">
            <a:avLst/>
          </a:prstGeom>
        </p:spPr>
        <p:txBody>
          <a:bodyPr vert="horz" lIns="89398" tIns="44699" rIns="89398" bIns="4469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48648" y="9408981"/>
            <a:ext cx="2944283" cy="497019"/>
          </a:xfrm>
          <a:prstGeom prst="rect">
            <a:avLst/>
          </a:prstGeom>
        </p:spPr>
        <p:txBody>
          <a:bodyPr vert="horz" lIns="89398" tIns="44699" rIns="89398" bIns="44699" rtlCol="0" anchor="b"/>
          <a:lstStyle>
            <a:lvl1pPr algn="r">
              <a:defRPr sz="1200"/>
            </a:lvl1pPr>
          </a:lstStyle>
          <a:p>
            <a:fld id="{8026ADE7-8579-4F2F-829D-B595FF22361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0730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299787"/>
            <a:ext cx="7148015" cy="1156813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264669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09251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ordia New" panose="020B0304020202020204" pitchFamily="34" charset="-34"/>
                <a:cs typeface="Cordia New" panose="020B0304020202020204" pitchFamily="34" charset="-34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Cordia New" panose="020B0304020202020204" pitchFamily="34" charset="-34"/>
                <a:cs typeface="Cordia New" panose="020B0304020202020204" pitchFamily="34" charset="-34"/>
              </a:defRPr>
            </a:lvl1pPr>
            <a:lvl2pPr>
              <a:defRPr>
                <a:latin typeface="Cordia New" panose="020B0304020202020204" pitchFamily="34" charset="-34"/>
                <a:cs typeface="Cordia New" panose="020B0304020202020204" pitchFamily="34" charset="-34"/>
              </a:defRPr>
            </a:lvl2pPr>
            <a:lvl3pPr>
              <a:defRPr>
                <a:latin typeface="Cordia New" panose="020B0304020202020204" pitchFamily="34" charset="-34"/>
                <a:cs typeface="Cordia New" panose="020B0304020202020204" pitchFamily="34" charset="-34"/>
              </a:defRPr>
            </a:lvl3pPr>
            <a:lvl4pPr>
              <a:defRPr>
                <a:latin typeface="Cordia New" panose="020B0304020202020204" pitchFamily="34" charset="-34"/>
                <a:cs typeface="Cordia New" panose="020B0304020202020204" pitchFamily="34" charset="-34"/>
              </a:defRPr>
            </a:lvl4pPr>
            <a:lvl5pPr>
              <a:defRPr>
                <a:latin typeface="Cordia New" panose="020B0304020202020204" pitchFamily="34" charset="-34"/>
                <a:cs typeface="Cordia New" panose="020B0304020202020204" pitchFamily="34" charset="-34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35616" y="6397295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6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24C626ED-EC56-4B94-B907-5E62860FFF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4423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35616" y="6397295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6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24C626ED-EC56-4B94-B907-5E62860FFF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5089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Cordia New" panose="020B0304020202020204" pitchFamily="34" charset="-34"/>
          <a:ea typeface="+mj-ea"/>
          <a:cs typeface="Cordia New" panose="020B0304020202020204" pitchFamily="34" charset="-34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Cordia New" panose="020B0304020202020204" pitchFamily="34" charset="-34"/>
          <a:ea typeface="+mn-ea"/>
          <a:cs typeface="Cordia New" panose="020B0304020202020204" pitchFamily="34" charset="-34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ordia New" panose="020B0304020202020204" pitchFamily="34" charset="-34"/>
          <a:ea typeface="+mn-ea"/>
          <a:cs typeface="Cordia New" panose="020B0304020202020204" pitchFamily="34" charset="-34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ordia New" panose="020B0304020202020204" pitchFamily="34" charset="-34"/>
          <a:ea typeface="+mn-ea"/>
          <a:cs typeface="Cordia New" panose="020B0304020202020204" pitchFamily="34" charset="-34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ordia New" panose="020B0304020202020204" pitchFamily="34" charset="-34"/>
          <a:ea typeface="+mn-ea"/>
          <a:cs typeface="Cordia New" panose="020B0304020202020204" pitchFamily="34" charset="-34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ordia New" panose="020B0304020202020204" pitchFamily="34" charset="-34"/>
          <a:ea typeface="+mn-ea"/>
          <a:cs typeface="Cordia New" panose="020B0304020202020204" pitchFamily="34" charset="-34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m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tmp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tmp"/><Relationship Id="rId3" Type="http://schemas.openxmlformats.org/officeDocument/2006/relationships/image" Target="../media/image3.png"/><Relationship Id="rId7" Type="http://schemas.openxmlformats.org/officeDocument/2006/relationships/image" Target="../media/image14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tmp"/><Relationship Id="rId5" Type="http://schemas.openxmlformats.org/officeDocument/2006/relationships/image" Target="../media/image11.tmp"/><Relationship Id="rId4" Type="http://schemas.openxmlformats.org/officeDocument/2006/relationships/image" Target="../media/image10.tmp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hyperlink" Target="https://www.acfs-qrtrace.com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043" y="2878871"/>
            <a:ext cx="4474281" cy="77507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802296" y="1776371"/>
            <a:ext cx="5844208" cy="691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ordia New" panose="020B0304020202020204" pitchFamily="34" charset="-34"/>
                <a:ea typeface="+mj-ea"/>
                <a:cs typeface="Cordia New" panose="020B0304020202020204" pitchFamily="34" charset="-34"/>
              </a:defRPr>
            </a:lvl1pPr>
          </a:lstStyle>
          <a:p>
            <a:pPr>
              <a:lnSpc>
                <a:spcPct val="50000"/>
              </a:lnSpc>
            </a:pPr>
            <a:r>
              <a:rPr lang="th-TH" sz="4000" spc="30" dirty="0" smtClean="0">
                <a:solidFill>
                  <a:srgbClr val="C55A11"/>
                </a:solidFill>
                <a:latin typeface="DSN SuKumWit" panose="00000400000000000000" pitchFamily="2" charset="-34"/>
                <a:cs typeface="DSN SuKumWit" panose="00000400000000000000" pitchFamily="2" charset="-34"/>
              </a:rPr>
              <a:t>สำหรับ</a:t>
            </a:r>
            <a:r>
              <a:rPr lang="th-TH" sz="4000" spc="30" dirty="0">
                <a:solidFill>
                  <a:srgbClr val="C55A11"/>
                </a:solidFill>
                <a:latin typeface="DSN SuKumWit" panose="00000400000000000000" pitchFamily="2" charset="-34"/>
                <a:cs typeface="DSN SuKumWit" panose="00000400000000000000" pitchFamily="2" charset="-34"/>
              </a:rPr>
              <a:t>ผู้ประกอบการขนาดกลางและขนาด</a:t>
            </a:r>
            <a:r>
              <a:rPr lang="th-TH" sz="4000" spc="30" dirty="0" smtClean="0">
                <a:solidFill>
                  <a:srgbClr val="C55A11"/>
                </a:solidFill>
                <a:latin typeface="DSN SuKumWit" panose="00000400000000000000" pitchFamily="2" charset="-34"/>
                <a:cs typeface="DSN SuKumWit" panose="00000400000000000000" pitchFamily="2" charset="-34"/>
              </a:rPr>
              <a:t>เล็ก</a:t>
            </a:r>
            <a:endParaRPr lang="en-US" sz="4000" b="1" dirty="0">
              <a:solidFill>
                <a:srgbClr val="C55A11"/>
              </a:solidFill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020416" y="910822"/>
            <a:ext cx="6467061" cy="13555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ordia New" panose="020B0304020202020204" pitchFamily="34" charset="-34"/>
                <a:ea typeface="+mj-ea"/>
                <a:cs typeface="Cordia New" panose="020B0304020202020204" pitchFamily="34" charset="-34"/>
              </a:defRPr>
            </a:lvl1pPr>
          </a:lstStyle>
          <a:p>
            <a:pPr>
              <a:lnSpc>
                <a:spcPct val="50000"/>
              </a:lnSpc>
            </a:pPr>
            <a:r>
              <a:rPr lang="th-TH" sz="8000" dirty="0">
                <a:latin typeface="DSN SuKumWit" panose="00000400000000000000" pitchFamily="2" charset="-34"/>
                <a:cs typeface="DSN SuKumWit" panose="00000400000000000000" pitchFamily="2" charset="-34"/>
              </a:rPr>
              <a:t>ร</a:t>
            </a:r>
            <a:r>
              <a:rPr lang="th-TH" sz="4800" dirty="0">
                <a:latin typeface="DSN SuKumWit" panose="00000400000000000000" pitchFamily="2" charset="-34"/>
                <a:cs typeface="DSN SuKumWit" panose="00000400000000000000" pitchFamily="2" charset="-34"/>
              </a:rPr>
              <a:t>ะบบตามสอบสินค้าเกษตรบนระบบ</a:t>
            </a:r>
            <a:r>
              <a:rPr lang="th-TH" sz="4800" dirty="0" smtClean="0">
                <a:latin typeface="DSN SuKumWit" panose="00000400000000000000" pitchFamily="2" charset="-34"/>
                <a:cs typeface="DSN SuKumWit" panose="00000400000000000000" pitchFamily="2" charset="-34"/>
              </a:rPr>
              <a:t>คลาวด์</a:t>
            </a:r>
            <a:endParaRPr lang="en-US" sz="48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3295041" y="2251103"/>
            <a:ext cx="4231998" cy="93730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ordia New" panose="020B0304020202020204" pitchFamily="34" charset="-34"/>
                <a:ea typeface="+mj-ea"/>
                <a:cs typeface="Cordia New" panose="020B0304020202020204" pitchFamily="34" charset="-34"/>
              </a:defRPr>
            </a:lvl1pPr>
          </a:lstStyle>
          <a:p>
            <a:pPr>
              <a:lnSpc>
                <a:spcPct val="50000"/>
              </a:lnSpc>
            </a:pPr>
            <a:r>
              <a:rPr lang="en-US" sz="5400" spc="30" dirty="0" smtClean="0">
                <a:solidFill>
                  <a:srgbClr val="C55A11"/>
                </a:solidFill>
                <a:latin typeface="DSN SuKumWit" panose="00000400000000000000" pitchFamily="2" charset="-34"/>
                <a:cs typeface="DSN SuKumWit" panose="00000400000000000000" pitchFamily="2" charset="-34"/>
              </a:rPr>
              <a:t>QR </a:t>
            </a:r>
            <a:r>
              <a:rPr lang="en-US" sz="5400" spc="30" dirty="0">
                <a:solidFill>
                  <a:srgbClr val="C55A11"/>
                </a:solidFill>
                <a:latin typeface="DSN SuKumWit" panose="00000400000000000000" pitchFamily="2" charset="-34"/>
                <a:cs typeface="DSN SuKumWit" panose="00000400000000000000" pitchFamily="2" charset="-34"/>
              </a:rPr>
              <a:t>Trace On </a:t>
            </a:r>
            <a:r>
              <a:rPr lang="en-US" sz="5400" spc="30" dirty="0" smtClean="0">
                <a:solidFill>
                  <a:srgbClr val="C55A11"/>
                </a:solidFill>
                <a:latin typeface="DSN SuKumWit" panose="00000400000000000000" pitchFamily="2" charset="-34"/>
                <a:cs typeface="DSN SuKumWit" panose="00000400000000000000" pitchFamily="2" charset="-34"/>
              </a:rPr>
              <a:t>Cloud</a:t>
            </a:r>
            <a:endParaRPr lang="en-US" sz="2400" b="1" dirty="0">
              <a:solidFill>
                <a:schemeClr val="accent3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7295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ular Callout 9"/>
          <p:cNvSpPr/>
          <p:nvPr/>
        </p:nvSpPr>
        <p:spPr bwMode="auto">
          <a:xfrm>
            <a:off x="3581399" y="809842"/>
            <a:ext cx="4177225" cy="5810330"/>
          </a:xfrm>
          <a:prstGeom prst="wedgeRectCallout">
            <a:avLst>
              <a:gd name="adj1" fmla="val -67301"/>
              <a:gd name="adj2" fmla="val -21167"/>
            </a:avLst>
          </a:prstGeom>
          <a:solidFill>
            <a:schemeClr val="bg1"/>
          </a:solidFill>
          <a:ln w="254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accent6">
                  <a:lumMod val="50000"/>
                </a:schemeClr>
              </a:solidFill>
              <a:effectLst/>
              <a:latin typeface="IrisUPC" panose="020B0604020202020204" pitchFamily="34" charset="-34"/>
              <a:cs typeface="IrisUPC" panose="020B0604020202020204" pitchFamily="34" charset="-3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35616" y="6374387"/>
            <a:ext cx="2057400" cy="301756"/>
          </a:xfrm>
        </p:spPr>
        <p:txBody>
          <a:bodyPr/>
          <a:lstStyle/>
          <a:p>
            <a:fld id="{24C626ED-EC56-4B94-B907-5E62860FFFF4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8" name="Rectangle 7"/>
          <p:cNvSpPr/>
          <p:nvPr/>
        </p:nvSpPr>
        <p:spPr bwMode="auto">
          <a:xfrm>
            <a:off x="689012" y="1145838"/>
            <a:ext cx="2481124" cy="3359487"/>
          </a:xfrm>
          <a:prstGeom prst="rect">
            <a:avLst/>
          </a:prstGeom>
          <a:noFill/>
          <a:ln w="254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accent6">
                  <a:lumMod val="50000"/>
                </a:schemeClr>
              </a:solidFill>
              <a:effectLst/>
              <a:latin typeface="IrisUPC" panose="020B0604020202020204" pitchFamily="34" charset="-34"/>
              <a:cs typeface="IrisUPC" panose="020B0604020202020204" pitchFamily="34" charset="-34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4495" y="839418"/>
            <a:ext cx="5035449" cy="87228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1058506" y="262253"/>
            <a:ext cx="5375888" cy="7660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th-TH" sz="4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ก</a:t>
            </a:r>
            <a:r>
              <a:rPr lang="th-TH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ารเรียกดูข้อมูลตามสอบจาก </a:t>
            </a:r>
            <a:r>
              <a:rPr lang="en-US" sz="3200" b="1" dirty="0" smtClean="0">
                <a:solidFill>
                  <a:srgbClr val="C55A1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QR Code</a:t>
            </a:r>
            <a:endParaRPr lang="en-US" sz="3200" b="1" dirty="0">
              <a:solidFill>
                <a:srgbClr val="C55A11"/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083" y="1250878"/>
            <a:ext cx="2370982" cy="3175421"/>
          </a:xfrm>
          <a:prstGeom prst="rect">
            <a:avLst/>
          </a:prstGeom>
        </p:spPr>
      </p:pic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012" y="4531339"/>
            <a:ext cx="2424022" cy="1361810"/>
          </a:xfrm>
          <a:prstGeom prst="rect">
            <a:avLst/>
          </a:prstGeom>
        </p:spPr>
      </p:pic>
      <p:pic>
        <p:nvPicPr>
          <p:cNvPr id="11" name="Picture 10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8501" y="864434"/>
            <a:ext cx="4072308" cy="5453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044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ular Callout 6"/>
          <p:cNvSpPr/>
          <p:nvPr/>
        </p:nvSpPr>
        <p:spPr bwMode="auto">
          <a:xfrm>
            <a:off x="3732182" y="2581858"/>
            <a:ext cx="4848225" cy="2669025"/>
          </a:xfrm>
          <a:prstGeom prst="wedgeRectCallout">
            <a:avLst>
              <a:gd name="adj1" fmla="val -62547"/>
              <a:gd name="adj2" fmla="val 75167"/>
            </a:avLst>
          </a:prstGeom>
          <a:solidFill>
            <a:schemeClr val="bg1"/>
          </a:solidFill>
          <a:ln w="254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IrisUPC" panose="020B0604020202020204" pitchFamily="34" charset="-34"/>
              <a:cs typeface="IrisUPC" panose="020B0604020202020204" pitchFamily="34" charset="-34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9998" y="5350574"/>
            <a:ext cx="1168636" cy="112968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35616" y="6397295"/>
            <a:ext cx="2057400" cy="365125"/>
          </a:xfrm>
        </p:spPr>
        <p:txBody>
          <a:bodyPr/>
          <a:lstStyle/>
          <a:p>
            <a:fld id="{24C626ED-EC56-4B94-B907-5E62860FFFF4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18" name="Rectangle 17"/>
          <p:cNvSpPr/>
          <p:nvPr/>
        </p:nvSpPr>
        <p:spPr bwMode="auto">
          <a:xfrm>
            <a:off x="474468" y="4524375"/>
            <a:ext cx="2538521" cy="1485900"/>
          </a:xfrm>
          <a:prstGeom prst="rect">
            <a:avLst/>
          </a:prstGeom>
          <a:noFill/>
          <a:ln w="254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accent6">
                  <a:lumMod val="50000"/>
                </a:schemeClr>
              </a:solidFill>
              <a:effectLst/>
              <a:latin typeface="IrisUPC" panose="020B0604020202020204" pitchFamily="34" charset="-34"/>
              <a:cs typeface="IrisUPC" panose="020B0604020202020204" pitchFamily="34" charset="-34"/>
            </a:endParaRPr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4495" y="839418"/>
            <a:ext cx="5035449" cy="87228"/>
          </a:xfrm>
          <a:prstGeom prst="rect">
            <a:avLst/>
          </a:prstGeom>
        </p:spPr>
      </p:pic>
      <p:sp>
        <p:nvSpPr>
          <p:cNvPr id="42" name="Rectangle 41"/>
          <p:cNvSpPr/>
          <p:nvPr/>
        </p:nvSpPr>
        <p:spPr>
          <a:xfrm>
            <a:off x="1058506" y="262253"/>
            <a:ext cx="5375888" cy="7660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th-TH" sz="4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ก</a:t>
            </a:r>
            <a:r>
              <a:rPr lang="th-TH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ารเรียกดูข้อมูลตามสอบจาก </a:t>
            </a:r>
            <a:r>
              <a:rPr lang="en-US" sz="3200" b="1" dirty="0" smtClean="0">
                <a:solidFill>
                  <a:srgbClr val="C55A1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QR Code</a:t>
            </a:r>
            <a:endParaRPr lang="en-US" sz="3200" b="1" dirty="0">
              <a:solidFill>
                <a:srgbClr val="C55A11"/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pic>
        <p:nvPicPr>
          <p:cNvPr id="15" name="Picture 14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674" y="1342714"/>
            <a:ext cx="2370982" cy="3175421"/>
          </a:xfrm>
          <a:prstGeom prst="rect">
            <a:avLst/>
          </a:prstGeom>
        </p:spPr>
      </p:pic>
      <p:pic>
        <p:nvPicPr>
          <p:cNvPr id="17" name="Picture 16" descr="Screen Clippi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326" y="4605281"/>
            <a:ext cx="2345770" cy="1317848"/>
          </a:xfrm>
          <a:prstGeom prst="rect">
            <a:avLst/>
          </a:prstGeom>
        </p:spPr>
      </p:pic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8583" y="2683542"/>
            <a:ext cx="4247443" cy="2482614"/>
          </a:xfrm>
          <a:prstGeom prst="rect">
            <a:avLst/>
          </a:prstGeom>
        </p:spPr>
      </p:pic>
      <p:cxnSp>
        <p:nvCxnSpPr>
          <p:cNvPr id="19" name="Elbow Connector 18"/>
          <p:cNvCxnSpPr>
            <a:stCxn id="12" idx="0"/>
          </p:cNvCxnSpPr>
          <p:nvPr/>
        </p:nvCxnSpPr>
        <p:spPr>
          <a:xfrm rot="16200000" flipV="1">
            <a:off x="6579580" y="3965837"/>
            <a:ext cx="1482861" cy="1286613"/>
          </a:xfrm>
          <a:prstGeom prst="bentConnector3">
            <a:avLst>
              <a:gd name="adj1" fmla="val 98818"/>
            </a:avLst>
          </a:prstGeom>
          <a:ln w="28575">
            <a:solidFill>
              <a:schemeClr val="accent6">
                <a:lumMod val="75000"/>
              </a:schemeClr>
            </a:solidFill>
            <a:prstDash val="sys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/>
          <p:nvPr/>
        </p:nvCxnSpPr>
        <p:spPr>
          <a:xfrm rot="16200000" flipV="1">
            <a:off x="3111551" y="2676320"/>
            <a:ext cx="1036010" cy="407935"/>
          </a:xfrm>
          <a:prstGeom prst="bentConnector3">
            <a:avLst>
              <a:gd name="adj1" fmla="val -59"/>
            </a:avLst>
          </a:prstGeom>
          <a:ln w="28575">
            <a:solidFill>
              <a:schemeClr val="accent6">
                <a:lumMod val="75000"/>
              </a:schemeClr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Screen Clippi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1550" y="993768"/>
            <a:ext cx="2036154" cy="1359293"/>
          </a:xfrm>
          <a:prstGeom prst="rect">
            <a:avLst/>
          </a:prstGeom>
        </p:spPr>
      </p:pic>
      <p:pic>
        <p:nvPicPr>
          <p:cNvPr id="9" name="Picture 8" descr="Screen Clippi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7687" y="931903"/>
            <a:ext cx="2200420" cy="1483022"/>
          </a:xfrm>
          <a:prstGeom prst="rect">
            <a:avLst/>
          </a:prstGeom>
        </p:spPr>
      </p:pic>
      <p:cxnSp>
        <p:nvCxnSpPr>
          <p:cNvPr id="35" name="Elbow Connector 34"/>
          <p:cNvCxnSpPr/>
          <p:nvPr/>
        </p:nvCxnSpPr>
        <p:spPr>
          <a:xfrm rot="5400000" flipH="1" flipV="1">
            <a:off x="4391119" y="2611403"/>
            <a:ext cx="1691103" cy="1192863"/>
          </a:xfrm>
          <a:prstGeom prst="bentConnector3">
            <a:avLst>
              <a:gd name="adj1" fmla="val -36"/>
            </a:avLst>
          </a:prstGeom>
          <a:ln w="28575">
            <a:solidFill>
              <a:schemeClr val="accent6">
                <a:lumMod val="75000"/>
              </a:schemeClr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7592" y="1372685"/>
            <a:ext cx="5035449" cy="87228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626ED-EC56-4B94-B907-5E62860FFFF4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10" name="ตัวยึดหมายเลขภาพนิ่ง 14"/>
          <p:cNvSpPr txBox="1">
            <a:spLocks/>
          </p:cNvSpPr>
          <p:nvPr/>
        </p:nvSpPr>
        <p:spPr>
          <a:xfrm>
            <a:off x="35496" y="6592267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6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1F00B89-4184-4AFA-9ECB-0ED82E8E4378}" type="slidenum">
              <a:rPr lang="en-US" smtClean="0">
                <a:solidFill>
                  <a:srgbClr val="95AD1B"/>
                </a:solidFill>
              </a:rPr>
              <a:pPr/>
              <a:t>12</a:t>
            </a:fld>
            <a:endParaRPr lang="en-US">
              <a:solidFill>
                <a:srgbClr val="95AD1B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444811" y="678362"/>
            <a:ext cx="8182113" cy="5593559"/>
            <a:chOff x="422335" y="499737"/>
            <a:chExt cx="8182113" cy="5593559"/>
          </a:xfrm>
        </p:grpSpPr>
        <p:pic>
          <p:nvPicPr>
            <p:cNvPr id="12" name="Picture 11" descr="Untitled-4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21312906">
              <a:off x="1775397" y="1780882"/>
              <a:ext cx="4847447" cy="2535717"/>
            </a:xfrm>
            <a:prstGeom prst="rect">
              <a:avLst/>
            </a:prstGeom>
          </p:spPr>
        </p:pic>
        <p:pic>
          <p:nvPicPr>
            <p:cNvPr id="13" name="Picture 12" descr="Untitled-5.pn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20336201">
              <a:off x="422335" y="2234387"/>
              <a:ext cx="1736001" cy="2314668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5595" y="3296610"/>
              <a:ext cx="4272106" cy="2772280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24272" y="2623385"/>
              <a:ext cx="1980176" cy="3445505"/>
            </a:xfrm>
            <a:prstGeom prst="rect">
              <a:avLst/>
            </a:prstGeom>
          </p:spPr>
        </p:pic>
        <p:pic>
          <p:nvPicPr>
            <p:cNvPr id="16" name="Picture 15" descr="durian_QR.png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032115" y="499737"/>
              <a:ext cx="4852253" cy="5305527"/>
            </a:xfrm>
            <a:prstGeom prst="rect">
              <a:avLst/>
            </a:prstGeom>
          </p:spPr>
        </p:pic>
        <p:pic>
          <p:nvPicPr>
            <p:cNvPr id="17" name="Picture 16" descr="Homsuwan1.png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176954" y="3279564"/>
              <a:ext cx="2110299" cy="2813732"/>
            </a:xfrm>
            <a:prstGeom prst="rect">
              <a:avLst/>
            </a:prstGeom>
          </p:spPr>
        </p:pic>
      </p:grpSp>
      <p:sp>
        <p:nvSpPr>
          <p:cNvPr id="20" name="Rectangle 19"/>
          <p:cNvSpPr/>
          <p:nvPr/>
        </p:nvSpPr>
        <p:spPr>
          <a:xfrm>
            <a:off x="765579" y="529186"/>
            <a:ext cx="6697462" cy="11079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th-TH" sz="6600" b="1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ตั</a:t>
            </a:r>
            <a:r>
              <a:rPr lang="th-TH" sz="3600" b="1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วอย่างสินค้าที่ใช้</a:t>
            </a:r>
            <a:r>
              <a:rPr lang="th-TH" sz="3600" b="1" dirty="0" smtClean="0">
                <a:solidFill>
                  <a:srgbClr val="C55A1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  </a:t>
            </a:r>
            <a:r>
              <a:rPr lang="en-US" sz="5400" b="1" dirty="0" smtClean="0">
                <a:solidFill>
                  <a:srgbClr val="C55A1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QR Trace</a:t>
            </a:r>
            <a:endParaRPr lang="en-US" sz="5400" b="1" dirty="0">
              <a:solidFill>
                <a:srgbClr val="C55A11"/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55136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626ED-EC56-4B94-B907-5E62860FFFF4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10" name="ตัวยึดหมายเลขภาพนิ่ง 14"/>
          <p:cNvSpPr txBox="1">
            <a:spLocks/>
          </p:cNvSpPr>
          <p:nvPr/>
        </p:nvSpPr>
        <p:spPr>
          <a:xfrm>
            <a:off x="35496" y="6592267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6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1F00B89-4184-4AFA-9ECB-0ED82E8E4378}" type="slidenum">
              <a:rPr lang="en-US" smtClean="0">
                <a:solidFill>
                  <a:srgbClr val="95AD1B"/>
                </a:solidFill>
              </a:rPr>
              <a:pPr/>
              <a:t>13</a:t>
            </a:fld>
            <a:endParaRPr lang="en-US">
              <a:solidFill>
                <a:srgbClr val="95AD1B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 cstate="print">
            <a:lum contrast="1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56" r="15532" b="36583"/>
          <a:stretch/>
        </p:blipFill>
        <p:spPr>
          <a:xfrm>
            <a:off x="5524493" y="3994263"/>
            <a:ext cx="2384264" cy="1173517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lum bright="4000" contrast="-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3882" y="3973631"/>
            <a:ext cx="1639165" cy="2250705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4" cstate="print">
            <a:lum brigh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573" b="16582"/>
          <a:stretch/>
        </p:blipFill>
        <p:spPr>
          <a:xfrm>
            <a:off x="5524493" y="5320432"/>
            <a:ext cx="2379704" cy="903904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19"/>
          <a:stretch/>
        </p:blipFill>
        <p:spPr>
          <a:xfrm>
            <a:off x="3500830" y="1742561"/>
            <a:ext cx="3059156" cy="2067786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14"/>
          <a:stretch/>
        </p:blipFill>
        <p:spPr>
          <a:xfrm>
            <a:off x="938462" y="3973631"/>
            <a:ext cx="2613334" cy="2250705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7" cstate="print">
            <a:lum bright="5000" contrast="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409"/>
          <a:stretch/>
        </p:blipFill>
        <p:spPr>
          <a:xfrm>
            <a:off x="6746429" y="1742561"/>
            <a:ext cx="1179833" cy="2062911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906" y="1742561"/>
            <a:ext cx="2382009" cy="2078782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7592" y="1372685"/>
            <a:ext cx="5035449" cy="87228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765579" y="529186"/>
            <a:ext cx="6697462" cy="11079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th-TH" sz="6600" b="1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ตั</a:t>
            </a:r>
            <a:r>
              <a:rPr lang="th-TH" sz="3600" b="1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วอย่างสินค้าที่ใช้</a:t>
            </a:r>
            <a:r>
              <a:rPr lang="th-TH" sz="3600" b="1" dirty="0" smtClean="0">
                <a:solidFill>
                  <a:srgbClr val="C55A1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  </a:t>
            </a:r>
            <a:r>
              <a:rPr lang="en-US" sz="5400" b="1" dirty="0" smtClean="0">
                <a:solidFill>
                  <a:srgbClr val="C55A1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QR Trace</a:t>
            </a:r>
            <a:endParaRPr lang="en-US" sz="5400" b="1" dirty="0">
              <a:solidFill>
                <a:srgbClr val="C55A11"/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669972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35616" y="6397295"/>
            <a:ext cx="2057400" cy="365125"/>
          </a:xfrm>
        </p:spPr>
        <p:txBody>
          <a:bodyPr/>
          <a:lstStyle/>
          <a:p>
            <a:fld id="{24C626ED-EC56-4B94-B907-5E62860FFFF4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6" name="สี่เหลี่ยมมุมมน 3"/>
          <p:cNvSpPr/>
          <p:nvPr/>
        </p:nvSpPr>
        <p:spPr>
          <a:xfrm>
            <a:off x="714348" y="2060747"/>
            <a:ext cx="7786742" cy="3791305"/>
          </a:xfrm>
          <a:prstGeom prst="roundRect">
            <a:avLst>
              <a:gd name="adj" fmla="val 11551"/>
            </a:avLst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95AD1B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457200" indent="-457200" algn="ctr"/>
            <a:r>
              <a:rPr lang="th-TH" sz="3600" b="1" dirty="0" smtClean="0">
                <a:solidFill>
                  <a:srgbClr val="3E4D1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ศูนย์เทคโนโลยีสารสนเทศและการสื่อสาร</a:t>
            </a:r>
          </a:p>
          <a:p>
            <a:pPr marL="457200" indent="-457200" algn="ctr"/>
            <a:r>
              <a:rPr lang="th-TH" sz="3200" b="1" dirty="0" smtClean="0">
                <a:solidFill>
                  <a:schemeClr val="accent3">
                    <a:lumMod val="75000"/>
                  </a:schemeClr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สำนักงานมาตรฐานสินค้าเกษตรและอาหารแห่งชาติ (มกอช.)</a:t>
            </a:r>
          </a:p>
          <a:p>
            <a:pPr marL="457200" indent="-457200" algn="ctr"/>
            <a:r>
              <a:rPr lang="th-TH" sz="3600" b="1" dirty="0" smtClean="0">
                <a:solidFill>
                  <a:srgbClr val="3E4D1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โทร. 02-5794986 </a:t>
            </a:r>
            <a:endParaRPr lang="en-US" sz="3600" b="1" dirty="0" smtClean="0">
              <a:solidFill>
                <a:srgbClr val="3E4D1F"/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  <a:p>
            <a:pPr marL="457200" indent="-457200" algn="ctr"/>
            <a:r>
              <a:rPr lang="en-US" sz="5400" b="1" dirty="0">
                <a:solidFill>
                  <a:srgbClr val="3E4D1F"/>
                </a:solidFill>
                <a:latin typeface="Cordia New" panose="020B0304020202020204" pitchFamily="34" charset="-34"/>
                <a:cs typeface="Cordia New" panose="020B0304020202020204" pitchFamily="34" charset="-34"/>
                <a:hlinkClick r:id="rId2"/>
              </a:rPr>
              <a:t>https://</a:t>
            </a:r>
            <a:r>
              <a:rPr lang="en-US" sz="5400" b="1" dirty="0" smtClean="0">
                <a:solidFill>
                  <a:srgbClr val="3E4D1F"/>
                </a:solidFill>
                <a:latin typeface="Cordia New" panose="020B0304020202020204" pitchFamily="34" charset="-34"/>
                <a:cs typeface="Cordia New" panose="020B0304020202020204" pitchFamily="34" charset="-34"/>
                <a:hlinkClick r:id="rId2"/>
              </a:rPr>
              <a:t>www.ACFS-QRtrace.com</a:t>
            </a:r>
            <a:endParaRPr lang="en-US" sz="5400" b="1" dirty="0" smtClean="0">
              <a:solidFill>
                <a:srgbClr val="3E4D1F"/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7" name="สี่เหลี่ยมมุมมน 4"/>
          <p:cNvSpPr/>
          <p:nvPr/>
        </p:nvSpPr>
        <p:spPr>
          <a:xfrm>
            <a:off x="714348" y="2044328"/>
            <a:ext cx="7786742" cy="642942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95AD1B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b" anchorCtr="0"/>
          <a:lstStyle/>
          <a:p>
            <a:pPr algn="ctr"/>
            <a:r>
              <a:rPr lang="th-TH" sz="3200" b="1" dirty="0" smtClean="0">
                <a:solidFill>
                  <a:srgbClr val="3E4D1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สอบถาม</a:t>
            </a:r>
            <a:r>
              <a:rPr lang="th-TH" sz="3200" b="1" dirty="0" smtClean="0">
                <a:solidFill>
                  <a:srgbClr val="95AD1B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ข้อมูล</a:t>
            </a:r>
            <a:r>
              <a:rPr lang="th-TH" sz="3200" b="1" dirty="0" smtClean="0">
                <a:solidFill>
                  <a:srgbClr val="3E4D1F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เพิ่มเติม</a:t>
            </a:r>
            <a:endParaRPr lang="en-US" sz="3200" b="1" dirty="0" smtClean="0">
              <a:solidFill>
                <a:srgbClr val="3E4D1F"/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7415" y="374311"/>
            <a:ext cx="1617292" cy="1501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570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903"/>
          <a:stretch/>
        </p:blipFill>
        <p:spPr>
          <a:xfrm>
            <a:off x="3445565" y="4713675"/>
            <a:ext cx="3268138" cy="215234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471" b="20065"/>
          <a:stretch/>
        </p:blipFill>
        <p:spPr>
          <a:xfrm>
            <a:off x="5101390" y="3576129"/>
            <a:ext cx="4036896" cy="328187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0412" y="1653068"/>
            <a:ext cx="5035449" cy="87228"/>
          </a:xfrm>
          <a:prstGeom prst="rect">
            <a:avLst/>
          </a:prstGeom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889827" y="1883312"/>
            <a:ext cx="7313031" cy="3030731"/>
          </a:xfrm>
        </p:spPr>
        <p:txBody>
          <a:bodyPr>
            <a:noAutofit/>
          </a:bodyPr>
          <a:lstStyle/>
          <a:p>
            <a:pPr marL="0" indent="0" algn="thaiDist">
              <a:lnSpc>
                <a:spcPct val="100000"/>
              </a:lnSpc>
              <a:spcBef>
                <a:spcPts val="0"/>
              </a:spcBef>
              <a:buNone/>
            </a:pPr>
            <a:r>
              <a:rPr lang="th-TH" sz="2700" b="1" dirty="0" smtClean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sz="2700" b="1" dirty="0" smtClean="0">
                <a:solidFill>
                  <a:schemeClr val="accent3">
                    <a:lumMod val="50000"/>
                  </a:schemeClr>
                </a:solidFill>
              </a:rPr>
              <a:t>           </a:t>
            </a:r>
            <a:r>
              <a:rPr lang="th-TH" sz="2700" dirty="0">
                <a:solidFill>
                  <a:schemeClr val="accent3">
                    <a:lumMod val="50000"/>
                  </a:schemeClr>
                </a:solidFill>
              </a:rPr>
              <a:t>ระบบตามสอบสินค้าเกษตรบนระบบ</a:t>
            </a:r>
            <a:r>
              <a:rPr lang="th-TH" sz="2700" dirty="0" smtClean="0">
                <a:solidFill>
                  <a:schemeClr val="accent3">
                    <a:lumMod val="50000"/>
                  </a:schemeClr>
                </a:solidFill>
              </a:rPr>
              <a:t>คลาวด์</a:t>
            </a:r>
            <a:r>
              <a:rPr lang="th-TH" sz="2700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th-TH" sz="2700" dirty="0" smtClean="0">
                <a:solidFill>
                  <a:schemeClr val="accent3">
                    <a:lumMod val="50000"/>
                  </a:schemeClr>
                </a:solidFill>
              </a:rPr>
              <a:t>สำหรับ</a:t>
            </a:r>
            <a:r>
              <a:rPr lang="th-TH" sz="2700" dirty="0">
                <a:solidFill>
                  <a:schemeClr val="accent3">
                    <a:lumMod val="50000"/>
                  </a:schemeClr>
                </a:solidFill>
              </a:rPr>
              <a:t>ผู้ประกอบการขนาดกลางและขนาดเล็ก</a:t>
            </a:r>
            <a:r>
              <a:rPr lang="en-US" sz="2700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th-TH" sz="2700" dirty="0">
                <a:solidFill>
                  <a:schemeClr val="accent3">
                    <a:lumMod val="50000"/>
                  </a:schemeClr>
                </a:solidFill>
              </a:rPr>
              <a:t>(</a:t>
            </a:r>
            <a:r>
              <a:rPr lang="en-US" sz="2700" dirty="0">
                <a:solidFill>
                  <a:schemeClr val="accent3">
                    <a:lumMod val="50000"/>
                  </a:schemeClr>
                </a:solidFill>
              </a:rPr>
              <a:t>QR Trace On Cloud </a:t>
            </a:r>
            <a:r>
              <a:rPr lang="en-US" sz="2700" dirty="0" smtClean="0">
                <a:solidFill>
                  <a:schemeClr val="accent3">
                    <a:lumMod val="50000"/>
                  </a:schemeClr>
                </a:solidFill>
              </a:rPr>
              <a:t>)</a:t>
            </a:r>
            <a:r>
              <a:rPr lang="th-TH" sz="2700" dirty="0" smtClean="0">
                <a:solidFill>
                  <a:schemeClr val="accent3">
                    <a:lumMod val="50000"/>
                  </a:schemeClr>
                </a:solidFill>
              </a:rPr>
              <a:t> รองรับสินค้าในกลุ่ม</a:t>
            </a:r>
            <a:r>
              <a:rPr lang="th-TH" sz="2700" dirty="0">
                <a:solidFill>
                  <a:schemeClr val="accent3">
                    <a:lumMod val="50000"/>
                  </a:schemeClr>
                </a:solidFill>
              </a:rPr>
              <a:t>ผัก ผลไม้ ข้าว ปศุสัตว์ ไข่ ประมง สินค้าแปรรูป/อาหาร </a:t>
            </a:r>
            <a:r>
              <a:rPr lang="th-TH" sz="2700" dirty="0" smtClean="0">
                <a:solidFill>
                  <a:schemeClr val="accent3">
                    <a:lumMod val="50000"/>
                  </a:schemeClr>
                </a:solidFill>
              </a:rPr>
              <a:t>โดยผู้งานสามารถจัดเก็บข้อมูลที่มา ที่ไป รวมถึงข้อมูลการผลิต ทำให้เกิดการเชื่อมโยงข้อมูลตามสอบได้ตลอดห่วงโซ่การผลิต ซึ่งมีการนำ </a:t>
            </a:r>
            <a:r>
              <a:rPr lang="en-US" sz="2700" dirty="0" smtClean="0">
                <a:solidFill>
                  <a:schemeClr val="accent3">
                    <a:lumMod val="50000"/>
                  </a:schemeClr>
                </a:solidFill>
              </a:rPr>
              <a:t>QR Code </a:t>
            </a:r>
            <a:r>
              <a:rPr lang="th-TH" sz="2700" dirty="0" smtClean="0">
                <a:solidFill>
                  <a:schemeClr val="accent3">
                    <a:lumMod val="50000"/>
                  </a:schemeClr>
                </a:solidFill>
              </a:rPr>
              <a:t>มาใช้เป็น เครื่องมือที่ช่วยเพิ่มประสิทธิภาพ ในการเชื่อมโยงข้อมูลตาม</a:t>
            </a:r>
            <a:r>
              <a:rPr lang="th-TH" sz="2700" dirty="0">
                <a:solidFill>
                  <a:schemeClr val="accent3">
                    <a:lumMod val="50000"/>
                  </a:schemeClr>
                </a:solidFill>
              </a:rPr>
              <a:t>สอบสู่ผู้บริโภค</a:t>
            </a:r>
            <a:endParaRPr lang="th-TH" sz="2700" dirty="0" smtClean="0">
              <a:solidFill>
                <a:schemeClr val="accent3">
                  <a:lumMod val="50000"/>
                </a:schemeClr>
              </a:solidFill>
            </a:endParaRPr>
          </a:p>
          <a:p>
            <a:pPr marL="0" indent="0" algn="thaiDist">
              <a:lnSpc>
                <a:spcPct val="100000"/>
              </a:lnSpc>
              <a:spcBef>
                <a:spcPts val="0"/>
              </a:spcBef>
              <a:buNone/>
            </a:pPr>
            <a:r>
              <a:rPr lang="th-TH" sz="2700" dirty="0" smtClean="0">
                <a:solidFill>
                  <a:schemeClr val="accent3">
                    <a:lumMod val="50000"/>
                  </a:schemeClr>
                </a:solidFill>
              </a:rPr>
              <a:t/>
            </a:r>
            <a:br>
              <a:rPr lang="th-TH" sz="2700" dirty="0" smtClean="0">
                <a:solidFill>
                  <a:schemeClr val="accent3">
                    <a:lumMod val="50000"/>
                  </a:schemeClr>
                </a:solidFill>
              </a:rPr>
            </a:br>
            <a:r>
              <a:rPr lang="th-TH" sz="2700" dirty="0" smtClean="0">
                <a:solidFill>
                  <a:schemeClr val="accent3">
                    <a:lumMod val="50000"/>
                  </a:schemeClr>
                </a:solidFill>
              </a:rPr>
              <a:t>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3915" y="4080042"/>
            <a:ext cx="3454309" cy="2793999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860079" y="536766"/>
            <a:ext cx="7687571" cy="13555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ordia New" panose="020B0304020202020204" pitchFamily="34" charset="-34"/>
                <a:ea typeface="+mj-ea"/>
                <a:cs typeface="Cordia New" panose="020B0304020202020204" pitchFamily="34" charset="-34"/>
              </a:defRPr>
            </a:lvl1pPr>
          </a:lstStyle>
          <a:p>
            <a:pPr>
              <a:lnSpc>
                <a:spcPct val="50000"/>
              </a:lnSpc>
            </a:pPr>
            <a:r>
              <a:rPr lang="th-TH" sz="5400" b="1" dirty="0" smtClean="0">
                <a:solidFill>
                  <a:srgbClr val="C55A11"/>
                </a:solidFill>
              </a:rPr>
              <a:t>ร</a:t>
            </a:r>
            <a:r>
              <a:rPr lang="th-TH" sz="3200" b="1" dirty="0" smtClean="0">
                <a:solidFill>
                  <a:srgbClr val="C55A11"/>
                </a:solidFill>
              </a:rPr>
              <a:t>ะบบตามสอบสินค้าเกษตรบนระบบคลาวด์</a:t>
            </a:r>
            <a:r>
              <a:rPr lang="th-TH" sz="3800" b="1" dirty="0" smtClean="0">
                <a:solidFill>
                  <a:srgbClr val="C55A11"/>
                </a:solidFill>
              </a:rPr>
              <a:t/>
            </a:r>
            <a:br>
              <a:rPr lang="th-TH" sz="3800" b="1" dirty="0" smtClean="0">
                <a:solidFill>
                  <a:srgbClr val="C55A11"/>
                </a:solidFill>
              </a:rPr>
            </a:br>
            <a:r>
              <a:rPr lang="th-TH" sz="3800" b="1" dirty="0" smtClean="0">
                <a:solidFill>
                  <a:srgbClr val="C55A11"/>
                </a:solidFill>
              </a:rPr>
              <a:t>          </a:t>
            </a:r>
            <a:r>
              <a:rPr lang="th-TH" sz="2400" b="1" dirty="0" smtClean="0"/>
              <a:t>สำหรับผู้ประกอบการขนาดกลางและขนาดเล็ก</a:t>
            </a:r>
            <a:r>
              <a:rPr lang="en-US" sz="2400" b="1" dirty="0" smtClean="0"/>
              <a:t> </a:t>
            </a:r>
            <a:r>
              <a:rPr lang="th-TH" sz="2400" b="1" dirty="0" smtClean="0">
                <a:solidFill>
                  <a:schemeClr val="accent3">
                    <a:lumMod val="75000"/>
                  </a:schemeClr>
                </a:solidFill>
              </a:rPr>
              <a:t>(</a:t>
            </a:r>
            <a:r>
              <a:rPr lang="en-US" sz="2400" b="1" dirty="0" smtClean="0">
                <a:solidFill>
                  <a:schemeClr val="accent3">
                    <a:lumMod val="75000"/>
                  </a:schemeClr>
                </a:solidFill>
              </a:rPr>
              <a:t>QR Trace On Cloud )</a:t>
            </a:r>
            <a:endParaRPr lang="en-US" sz="2400" b="1" dirty="0">
              <a:solidFill>
                <a:schemeClr val="accent3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5158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626ED-EC56-4B94-B907-5E62860FFFF4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9" t="2323" r="1327" b="1531"/>
          <a:stretch/>
        </p:blipFill>
        <p:spPr>
          <a:xfrm>
            <a:off x="808384" y="1378226"/>
            <a:ext cx="7394713" cy="4943061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33581" y="324729"/>
            <a:ext cx="7506037" cy="13555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ordia New" panose="020B0304020202020204" pitchFamily="34" charset="-34"/>
                <a:ea typeface="+mj-ea"/>
                <a:cs typeface="Cordia New" panose="020B0304020202020204" pitchFamily="34" charset="-34"/>
              </a:defRPr>
            </a:lvl1pPr>
          </a:lstStyle>
          <a:p>
            <a:pPr>
              <a:lnSpc>
                <a:spcPct val="50000"/>
              </a:lnSpc>
            </a:pPr>
            <a:r>
              <a:rPr lang="th-TH" sz="5400" b="1" dirty="0" smtClean="0">
                <a:solidFill>
                  <a:srgbClr val="C55A11"/>
                </a:solidFill>
              </a:rPr>
              <a:t>ร</a:t>
            </a:r>
            <a:r>
              <a:rPr lang="th-TH" sz="3200" b="1" dirty="0" smtClean="0">
                <a:solidFill>
                  <a:srgbClr val="C55A11"/>
                </a:solidFill>
              </a:rPr>
              <a:t>ะบบตามสอบสินค้าเกษตรบนระบบคลาวด์</a:t>
            </a:r>
            <a:r>
              <a:rPr lang="th-TH" sz="3800" b="1" dirty="0" smtClean="0">
                <a:solidFill>
                  <a:srgbClr val="C55A11"/>
                </a:solidFill>
              </a:rPr>
              <a:t/>
            </a:r>
            <a:br>
              <a:rPr lang="th-TH" sz="3800" b="1" dirty="0" smtClean="0">
                <a:solidFill>
                  <a:srgbClr val="C55A11"/>
                </a:solidFill>
              </a:rPr>
            </a:br>
            <a:r>
              <a:rPr lang="th-TH" sz="3800" b="1" dirty="0" smtClean="0">
                <a:solidFill>
                  <a:srgbClr val="C55A11"/>
                </a:solidFill>
              </a:rPr>
              <a:t>       </a:t>
            </a:r>
            <a:r>
              <a:rPr lang="en-US" sz="3800" b="1" dirty="0" smtClean="0">
                <a:solidFill>
                  <a:srgbClr val="C55A11"/>
                </a:solidFill>
              </a:rPr>
              <a:t> </a:t>
            </a:r>
            <a:r>
              <a:rPr lang="th-TH" sz="2400" b="1" dirty="0" smtClean="0"/>
              <a:t>สำหรับผู้ประกอบการขนาดกลางและขนาดเล็ก</a:t>
            </a:r>
            <a:r>
              <a:rPr lang="en-US" sz="2400" b="1" dirty="0" smtClean="0"/>
              <a:t> </a:t>
            </a:r>
            <a:r>
              <a:rPr lang="th-TH" sz="2400" b="1" dirty="0" smtClean="0">
                <a:solidFill>
                  <a:schemeClr val="accent3">
                    <a:lumMod val="75000"/>
                  </a:schemeClr>
                </a:solidFill>
              </a:rPr>
              <a:t>(</a:t>
            </a:r>
            <a:r>
              <a:rPr lang="en-US" sz="2400" b="1" dirty="0" smtClean="0">
                <a:solidFill>
                  <a:schemeClr val="accent3">
                    <a:lumMod val="75000"/>
                  </a:schemeClr>
                </a:solidFill>
              </a:rPr>
              <a:t>QR Trace On Cloud )</a:t>
            </a:r>
            <a:endParaRPr lang="en-US" sz="2400" b="1" dirty="0">
              <a:solidFill>
                <a:schemeClr val="accent3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6790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626ED-EC56-4B94-B907-5E62860FFFF4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10" name="ชื่อเรื่อง 1"/>
          <p:cNvSpPr txBox="1">
            <a:spLocks/>
          </p:cNvSpPr>
          <p:nvPr/>
        </p:nvSpPr>
        <p:spPr bwMode="gray">
          <a:xfrm>
            <a:off x="808798" y="1854290"/>
            <a:ext cx="7657366" cy="4131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th-TH" sz="4800" b="1" dirty="0">
                <a:solidFill>
                  <a:srgbClr val="25737D"/>
                </a:solidFill>
                <a:latin typeface="Cordia New" panose="020B0304020202020204" pitchFamily="34" charset="-34"/>
                <a:ea typeface="+mj-ea"/>
                <a:cs typeface="Cordia New" panose="020B0304020202020204" pitchFamily="34" charset="-34"/>
              </a:rPr>
              <a:t>ก</a:t>
            </a:r>
            <a:r>
              <a:rPr lang="th-TH" sz="3000" b="1" dirty="0">
                <a:solidFill>
                  <a:srgbClr val="25737D"/>
                </a:solidFill>
                <a:latin typeface="Cordia New" panose="020B0304020202020204" pitchFamily="34" charset="-34"/>
                <a:ea typeface="+mj-ea"/>
                <a:cs typeface="Cordia New" panose="020B0304020202020204" pitchFamily="34" charset="-34"/>
              </a:rPr>
              <a:t>ารเตรียมการความการใช้งาน</a:t>
            </a:r>
          </a:p>
        </p:txBody>
      </p:sp>
      <p:sp>
        <p:nvSpPr>
          <p:cNvPr id="11" name="สี่เหลี่ยมมุมมน 4"/>
          <p:cNvSpPr/>
          <p:nvPr/>
        </p:nvSpPr>
        <p:spPr>
          <a:xfrm>
            <a:off x="1562909" y="2416896"/>
            <a:ext cx="6157210" cy="490946"/>
          </a:xfrm>
          <a:prstGeom prst="roundRect">
            <a:avLst/>
          </a:prstGeom>
          <a:noFill/>
          <a:ln w="12700">
            <a:solidFill>
              <a:srgbClr val="64C5D2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IrisUPC" panose="020B0604020202020204" pitchFamily="34" charset="-34"/>
              </a:rPr>
              <a:t>   </a:t>
            </a:r>
            <a:r>
              <a:rPr lang="th-TH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IrisUPC" panose="020B0604020202020204" pitchFamily="34" charset="-34"/>
              </a:rPr>
              <a:t>คุณลักษณะของผู้ประกอบการที่ใช้ระบบ</a:t>
            </a:r>
            <a:endParaRPr lang="en-US" sz="2400" b="1" dirty="0" smtClean="0">
              <a:solidFill>
                <a:schemeClr val="tx1">
                  <a:lumMod val="75000"/>
                  <a:lumOff val="25000"/>
                </a:schemeClr>
              </a:solidFill>
              <a:latin typeface="IrisUPC" panose="020B0604020202020204" pitchFamily="34" charset="-34"/>
            </a:endParaRPr>
          </a:p>
        </p:txBody>
      </p:sp>
      <p:sp>
        <p:nvSpPr>
          <p:cNvPr id="12" name="Oval 8"/>
          <p:cNvSpPr/>
          <p:nvPr/>
        </p:nvSpPr>
        <p:spPr>
          <a:xfrm>
            <a:off x="875034" y="2467654"/>
            <a:ext cx="440187" cy="440187"/>
          </a:xfrm>
          <a:prstGeom prst="ellipse">
            <a:avLst/>
          </a:prstGeom>
          <a:solidFill>
            <a:srgbClr val="297F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800" b="1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1</a:t>
            </a:r>
            <a:endParaRPr lang="en-US" sz="2800" dirty="0"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13" name="สี่เหลี่ยมมุมมน 15"/>
          <p:cNvSpPr/>
          <p:nvPr/>
        </p:nvSpPr>
        <p:spPr>
          <a:xfrm>
            <a:off x="1562909" y="3127856"/>
            <a:ext cx="6157210" cy="500066"/>
          </a:xfrm>
          <a:prstGeom prst="roundRect">
            <a:avLst/>
          </a:prstGeom>
          <a:noFill/>
          <a:ln w="12700">
            <a:solidFill>
              <a:srgbClr val="64C5D2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IrisUPC" panose="020B0604020202020204" pitchFamily="34" charset="-34"/>
              </a:rPr>
              <a:t>   </a:t>
            </a:r>
            <a:r>
              <a:rPr lang="th-TH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IrisUPC" panose="020B0604020202020204" pitchFamily="34" charset="-34"/>
              </a:rPr>
              <a:t>สมัครใช้งาน</a:t>
            </a:r>
            <a:endParaRPr lang="en-US" sz="2400" b="1" dirty="0" smtClean="0">
              <a:solidFill>
                <a:schemeClr val="tx1">
                  <a:lumMod val="75000"/>
                  <a:lumOff val="25000"/>
                </a:schemeClr>
              </a:solidFill>
              <a:latin typeface="IrisUPC" panose="020B0604020202020204" pitchFamily="34" charset="-34"/>
            </a:endParaRPr>
          </a:p>
        </p:txBody>
      </p:sp>
      <p:sp>
        <p:nvSpPr>
          <p:cNvPr id="14" name="Oval 8"/>
          <p:cNvSpPr/>
          <p:nvPr/>
        </p:nvSpPr>
        <p:spPr>
          <a:xfrm>
            <a:off x="875034" y="3187735"/>
            <a:ext cx="440187" cy="440187"/>
          </a:xfrm>
          <a:prstGeom prst="ellipse">
            <a:avLst/>
          </a:prstGeom>
          <a:solidFill>
            <a:srgbClr val="297F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800" b="1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2</a:t>
            </a:r>
            <a:endParaRPr lang="en-US" sz="2800" dirty="0"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15" name="สี่เหลี่ยมมุมมน 4"/>
          <p:cNvSpPr/>
          <p:nvPr/>
        </p:nvSpPr>
        <p:spPr>
          <a:xfrm>
            <a:off x="1572905" y="3841700"/>
            <a:ext cx="6147214" cy="490945"/>
          </a:xfrm>
          <a:prstGeom prst="roundRect">
            <a:avLst/>
          </a:prstGeom>
          <a:noFill/>
          <a:ln w="12700">
            <a:solidFill>
              <a:srgbClr val="64C5D2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   </a:t>
            </a:r>
            <a:r>
              <a:rPr lang="th-TH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เตรียมข้อมูล</a:t>
            </a:r>
            <a:endParaRPr lang="en-US" sz="2400" b="1" dirty="0" smtClean="0">
              <a:solidFill>
                <a:schemeClr val="tx1">
                  <a:lumMod val="75000"/>
                  <a:lumOff val="25000"/>
                </a:schemeClr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16" name="Oval 8"/>
          <p:cNvSpPr/>
          <p:nvPr/>
        </p:nvSpPr>
        <p:spPr>
          <a:xfrm>
            <a:off x="885030" y="3892458"/>
            <a:ext cx="440187" cy="440187"/>
          </a:xfrm>
          <a:prstGeom prst="ellipse">
            <a:avLst/>
          </a:prstGeom>
          <a:solidFill>
            <a:srgbClr val="297F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800" b="1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3</a:t>
            </a:r>
            <a:endParaRPr lang="en-US" sz="2800" dirty="0"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17" name="สี่เหลี่ยมมุมมน 15"/>
          <p:cNvSpPr/>
          <p:nvPr/>
        </p:nvSpPr>
        <p:spPr>
          <a:xfrm>
            <a:off x="1579669" y="4562622"/>
            <a:ext cx="6157210" cy="500066"/>
          </a:xfrm>
          <a:prstGeom prst="roundRect">
            <a:avLst/>
          </a:prstGeom>
          <a:noFill/>
          <a:ln w="12700">
            <a:solidFill>
              <a:srgbClr val="64C5D2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th-TH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IrisUPC" panose="020B0604020202020204" pitchFamily="34" charset="-34"/>
              </a:rPr>
              <a:t>   ขั้นตอนการใช้งานระบบตามสอบฯ</a:t>
            </a:r>
            <a:endParaRPr lang="en-US" sz="2400" b="1" dirty="0" smtClean="0">
              <a:solidFill>
                <a:schemeClr val="tx1">
                  <a:lumMod val="75000"/>
                  <a:lumOff val="25000"/>
                </a:schemeClr>
              </a:solidFill>
              <a:latin typeface="IrisUPC" panose="020B0604020202020204" pitchFamily="34" charset="-34"/>
            </a:endParaRPr>
          </a:p>
        </p:txBody>
      </p:sp>
      <p:sp>
        <p:nvSpPr>
          <p:cNvPr id="18" name="Oval 8"/>
          <p:cNvSpPr/>
          <p:nvPr/>
        </p:nvSpPr>
        <p:spPr>
          <a:xfrm>
            <a:off x="891794" y="4622501"/>
            <a:ext cx="440187" cy="440187"/>
          </a:xfrm>
          <a:prstGeom prst="ellipse">
            <a:avLst/>
          </a:prstGeom>
          <a:solidFill>
            <a:srgbClr val="297F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800" b="1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4</a:t>
            </a:r>
            <a:endParaRPr lang="en-US" sz="2800" dirty="0"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19" name="สี่เหลี่ยมมุมมน 15"/>
          <p:cNvSpPr/>
          <p:nvPr/>
        </p:nvSpPr>
        <p:spPr>
          <a:xfrm>
            <a:off x="1594183" y="5272740"/>
            <a:ext cx="6157210" cy="500066"/>
          </a:xfrm>
          <a:prstGeom prst="roundRect">
            <a:avLst/>
          </a:prstGeom>
          <a:noFill/>
          <a:ln w="12700">
            <a:solidFill>
              <a:srgbClr val="64C5D2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 </a:t>
            </a:r>
            <a:r>
              <a:rPr lang="th-TH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  การเรียกดูข้อมูลตามสอบจาก </a:t>
            </a:r>
            <a:r>
              <a:rPr 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QR Code</a:t>
            </a:r>
          </a:p>
        </p:txBody>
      </p:sp>
      <p:sp>
        <p:nvSpPr>
          <p:cNvPr id="20" name="Oval 8"/>
          <p:cNvSpPr/>
          <p:nvPr/>
        </p:nvSpPr>
        <p:spPr>
          <a:xfrm>
            <a:off x="906308" y="5332619"/>
            <a:ext cx="440187" cy="440187"/>
          </a:xfrm>
          <a:prstGeom prst="ellipse">
            <a:avLst/>
          </a:prstGeom>
          <a:solidFill>
            <a:srgbClr val="297F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800" b="1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5</a:t>
            </a:r>
            <a:endParaRPr lang="en-US" sz="2800" dirty="0"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6818845" y="4087172"/>
            <a:ext cx="1944042" cy="1818620"/>
          </a:xfrm>
          <a:prstGeom prst="ellipse">
            <a:avLst/>
          </a:prstGeom>
          <a:blipFill>
            <a:blip r:embed="rId2" cstate="print"/>
            <a:stretch>
              <a:fillRect/>
            </a:stretch>
          </a:blip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IrisUPC" panose="020B0604020202020204" pitchFamily="34" charset="-34"/>
              <a:cs typeface="IrisUPC" panose="020B0604020202020204" pitchFamily="34" charset="-34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6240154" y="5257800"/>
            <a:ext cx="1157383" cy="1120362"/>
          </a:xfrm>
          <a:prstGeom prst="ellipse">
            <a:avLst/>
          </a:prstGeom>
          <a:blipFill>
            <a:blip r:embed="rId3" cstate="print"/>
            <a:stretch>
              <a:fillRect/>
            </a:stretch>
          </a:blip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latin typeface="IrisUPC" panose="020B0604020202020204" pitchFamily="34" charset="-34"/>
              <a:cs typeface="IrisUPC" panose="020B0604020202020204" pitchFamily="34" charset="-34"/>
            </a:endParaRPr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761697" y="497005"/>
            <a:ext cx="7674322" cy="13555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ordia New" panose="020B0304020202020204" pitchFamily="34" charset="-34"/>
                <a:ea typeface="+mj-ea"/>
                <a:cs typeface="Cordia New" panose="020B0304020202020204" pitchFamily="34" charset="-34"/>
              </a:defRPr>
            </a:lvl1pPr>
          </a:lstStyle>
          <a:p>
            <a:pPr>
              <a:lnSpc>
                <a:spcPct val="50000"/>
              </a:lnSpc>
            </a:pPr>
            <a:r>
              <a:rPr lang="th-TH" sz="5400" b="1" dirty="0" smtClean="0">
                <a:solidFill>
                  <a:srgbClr val="C55A11"/>
                </a:solidFill>
              </a:rPr>
              <a:t>ร</a:t>
            </a:r>
            <a:r>
              <a:rPr lang="th-TH" sz="3200" b="1" dirty="0" smtClean="0">
                <a:solidFill>
                  <a:srgbClr val="C55A11"/>
                </a:solidFill>
              </a:rPr>
              <a:t>ะบบตามสอบสินค้าเกษตรบนระบบคลาวด์</a:t>
            </a:r>
            <a:r>
              <a:rPr lang="th-TH" sz="3800" b="1" dirty="0" smtClean="0">
                <a:solidFill>
                  <a:srgbClr val="C55A11"/>
                </a:solidFill>
              </a:rPr>
              <a:t/>
            </a:r>
            <a:br>
              <a:rPr lang="th-TH" sz="3800" b="1" dirty="0" smtClean="0">
                <a:solidFill>
                  <a:srgbClr val="C55A11"/>
                </a:solidFill>
              </a:rPr>
            </a:br>
            <a:r>
              <a:rPr lang="th-TH" sz="3800" b="1" dirty="0" smtClean="0">
                <a:solidFill>
                  <a:srgbClr val="C55A11"/>
                </a:solidFill>
              </a:rPr>
              <a:t>          </a:t>
            </a:r>
            <a:r>
              <a:rPr lang="th-TH" sz="2400" b="1" dirty="0" smtClean="0"/>
              <a:t>สำหรับผู้ประกอบการขนาดกลางและขนาดเล็ก</a:t>
            </a:r>
            <a:r>
              <a:rPr lang="en-US" sz="2400" b="1" dirty="0" smtClean="0"/>
              <a:t> </a:t>
            </a:r>
            <a:r>
              <a:rPr lang="th-TH" sz="2400" b="1" dirty="0" smtClean="0">
                <a:solidFill>
                  <a:schemeClr val="accent3">
                    <a:lumMod val="75000"/>
                  </a:schemeClr>
                </a:solidFill>
              </a:rPr>
              <a:t>(</a:t>
            </a:r>
            <a:r>
              <a:rPr lang="en-US" sz="2400" b="1" dirty="0" smtClean="0">
                <a:solidFill>
                  <a:schemeClr val="accent3">
                    <a:lumMod val="75000"/>
                  </a:schemeClr>
                </a:solidFill>
              </a:rPr>
              <a:t>QR Trace On Cloud )</a:t>
            </a:r>
            <a:endParaRPr lang="en-US" sz="24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0570" y="1573552"/>
            <a:ext cx="5035449" cy="87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680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ชื่อเรื่อง 1"/>
          <p:cNvSpPr txBox="1">
            <a:spLocks/>
          </p:cNvSpPr>
          <p:nvPr/>
        </p:nvSpPr>
        <p:spPr bwMode="gray">
          <a:xfrm>
            <a:off x="966338" y="1859746"/>
            <a:ext cx="7143750" cy="981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>
            <a:defPPr>
              <a:defRPr lang="en-US"/>
            </a:defPPr>
            <a:lvl1pPr>
              <a:defRPr sz="4800" b="1">
                <a:solidFill>
                  <a:srgbClr val="25737D"/>
                </a:solidFill>
                <a:latin typeface="Cordia New" panose="020B0304020202020204" pitchFamily="34" charset="-34"/>
                <a:ea typeface="+mj-ea"/>
                <a:cs typeface="Cordia New" panose="020B0304020202020204" pitchFamily="34" charset="-34"/>
              </a:defRPr>
            </a:lvl1pPr>
          </a:lstStyle>
          <a:p>
            <a:r>
              <a:rPr lang="th-TH" sz="5400" dirty="0"/>
              <a:t>คุ</a:t>
            </a:r>
            <a:r>
              <a:rPr lang="th-TH" sz="3200" dirty="0"/>
              <a:t>ณลักษณะของผู้ประกอบการที่ใช้ระบบ</a:t>
            </a:r>
          </a:p>
        </p:txBody>
      </p:sp>
      <p:sp>
        <p:nvSpPr>
          <p:cNvPr id="13" name="สี่เหลี่ยมมุมมน 4"/>
          <p:cNvSpPr/>
          <p:nvPr/>
        </p:nvSpPr>
        <p:spPr>
          <a:xfrm>
            <a:off x="1269241" y="2765717"/>
            <a:ext cx="6664621" cy="1524001"/>
          </a:xfrm>
          <a:prstGeom prst="roundRect">
            <a:avLst/>
          </a:prstGeom>
          <a:noFill/>
          <a:ln w="12700">
            <a:solidFill>
              <a:srgbClr val="64C5D2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thaiDist"/>
            <a:r>
              <a:rPr 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    </a:t>
            </a:r>
            <a:r>
              <a:rPr lang="th-TH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ผู้ประกอบการผลิตสินค้าที่มีคุณภาพ</a:t>
            </a:r>
            <a:r>
              <a:rPr 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 </a:t>
            </a:r>
            <a:r>
              <a:rPr lang="th-TH" sz="2800" b="1" u="sng" dirty="0" smtClean="0">
                <a:solidFill>
                  <a:schemeClr val="tx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ได้มาตรฐานรับรอง</a:t>
            </a:r>
            <a:r>
              <a:rPr lang="th-TH" sz="2800" b="1" dirty="0" smtClean="0">
                <a:solidFill>
                  <a:schemeClr val="tx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 </a:t>
            </a:r>
          </a:p>
          <a:p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    </a:t>
            </a:r>
            <a:r>
              <a:rPr lang="th-TH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เช่น มาตรฐานเกษตรอินทรีย์ (</a:t>
            </a:r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Organic), </a:t>
            </a:r>
            <a:r>
              <a:rPr lang="th-TH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มาตรฐานการปฏิบัติ</a:t>
            </a:r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/>
            </a:r>
            <a:b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</a:br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    </a:t>
            </a:r>
            <a:r>
              <a:rPr lang="th-TH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ที่ดีทางการเกษตร </a:t>
            </a: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(</a:t>
            </a:r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GAP) 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14" name="สี่เหลี่ยมมุมมน 4"/>
          <p:cNvSpPr/>
          <p:nvPr/>
        </p:nvSpPr>
        <p:spPr>
          <a:xfrm>
            <a:off x="1269242" y="4487541"/>
            <a:ext cx="6664620" cy="1277065"/>
          </a:xfrm>
          <a:prstGeom prst="roundRect">
            <a:avLst/>
          </a:prstGeom>
          <a:noFill/>
          <a:ln w="12700">
            <a:solidFill>
              <a:srgbClr val="64C5D2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    </a:t>
            </a:r>
            <a:r>
              <a:rPr lang="th-TH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ผู้ประกอบการมี</a:t>
            </a:r>
            <a:r>
              <a:rPr 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 </a:t>
            </a:r>
            <a:r>
              <a:rPr lang="th-TH" sz="2800" b="1" u="sng" dirty="0" smtClean="0">
                <a:solidFill>
                  <a:schemeClr val="tx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เครื่องคอมพิวเตอร์</a:t>
            </a:r>
            <a:r>
              <a:rPr lang="th-TH" sz="2800" b="1" dirty="0" smtClean="0">
                <a:solidFill>
                  <a:schemeClr val="tx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 </a:t>
            </a:r>
            <a:r>
              <a:rPr lang="th-TH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(</a:t>
            </a:r>
            <a:r>
              <a:rPr 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PC / Notebook</a:t>
            </a:r>
            <a:r>
              <a:rPr lang="th-TH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) มี</a:t>
            </a:r>
            <a:r>
              <a:rPr 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/>
            </a:r>
            <a:br>
              <a:rPr 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</a:br>
            <a:r>
              <a:rPr 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    </a:t>
            </a:r>
            <a:r>
              <a:rPr lang="th-TH" sz="2800" b="1" u="sng" dirty="0" smtClean="0">
                <a:solidFill>
                  <a:schemeClr val="tx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อินเทอร์เน็ต</a:t>
            </a:r>
            <a:r>
              <a:rPr 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 </a:t>
            </a:r>
            <a:r>
              <a:rPr lang="th-TH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ใช้งานและ</a:t>
            </a:r>
            <a:r>
              <a:rPr lang="en-US" sz="2800" b="1" dirty="0" smtClean="0">
                <a:solidFill>
                  <a:schemeClr val="tx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 </a:t>
            </a:r>
            <a:r>
              <a:rPr lang="th-TH" sz="2800" b="1" u="sng" dirty="0" smtClean="0">
                <a:solidFill>
                  <a:schemeClr val="tx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เครื่องพิมพ์</a:t>
            </a:r>
            <a:r>
              <a:rPr lang="th-TH" sz="2800" b="1" dirty="0" smtClean="0">
                <a:solidFill>
                  <a:schemeClr val="tx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 </a:t>
            </a:r>
            <a:r>
              <a:rPr lang="th-TH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(</a:t>
            </a:r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Printer</a:t>
            </a:r>
            <a:r>
              <a:rPr lang="th-TH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) </a:t>
            </a:r>
            <a:r>
              <a:rPr 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“</a:t>
            </a:r>
            <a:r>
              <a:rPr lang="th-TH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สติ๊กเกอร์</a:t>
            </a:r>
            <a:r>
              <a:rPr 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”</a:t>
            </a:r>
            <a:endParaRPr 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966338" y="489865"/>
            <a:ext cx="7506037" cy="13555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ordia New" panose="020B0304020202020204" pitchFamily="34" charset="-34"/>
                <a:ea typeface="+mj-ea"/>
                <a:cs typeface="Cordia New" panose="020B0304020202020204" pitchFamily="34" charset="-34"/>
              </a:defRPr>
            </a:lvl1pPr>
          </a:lstStyle>
          <a:p>
            <a:pPr>
              <a:lnSpc>
                <a:spcPct val="50000"/>
              </a:lnSpc>
            </a:pPr>
            <a:r>
              <a:rPr lang="th-TH" sz="5400" b="1" dirty="0" smtClean="0">
                <a:solidFill>
                  <a:srgbClr val="C55A11"/>
                </a:solidFill>
              </a:rPr>
              <a:t>ร</a:t>
            </a:r>
            <a:r>
              <a:rPr lang="th-TH" sz="3200" b="1" dirty="0" smtClean="0">
                <a:solidFill>
                  <a:srgbClr val="C55A11"/>
                </a:solidFill>
              </a:rPr>
              <a:t>ะบบตามสอบสินค้าเกษตรบนระบบคลาวด์</a:t>
            </a:r>
            <a:r>
              <a:rPr lang="th-TH" sz="3800" b="1" dirty="0" smtClean="0">
                <a:solidFill>
                  <a:srgbClr val="C55A11"/>
                </a:solidFill>
              </a:rPr>
              <a:t/>
            </a:r>
            <a:br>
              <a:rPr lang="th-TH" sz="3800" b="1" dirty="0" smtClean="0">
                <a:solidFill>
                  <a:srgbClr val="C55A11"/>
                </a:solidFill>
              </a:rPr>
            </a:br>
            <a:r>
              <a:rPr lang="th-TH" sz="3800" b="1" dirty="0" smtClean="0">
                <a:solidFill>
                  <a:srgbClr val="C55A11"/>
                </a:solidFill>
              </a:rPr>
              <a:t>         </a:t>
            </a:r>
            <a:r>
              <a:rPr lang="th-TH" sz="2400" b="1" dirty="0" smtClean="0"/>
              <a:t>สำหรับผู้ประกอบการขนาดกลางและขนาดเล็ก</a:t>
            </a:r>
            <a:r>
              <a:rPr lang="en-US" sz="2400" b="1" dirty="0" smtClean="0"/>
              <a:t> </a:t>
            </a:r>
            <a:r>
              <a:rPr lang="th-TH" sz="2400" b="1" dirty="0" smtClean="0">
                <a:solidFill>
                  <a:schemeClr val="accent3">
                    <a:lumMod val="75000"/>
                  </a:schemeClr>
                </a:solidFill>
              </a:rPr>
              <a:t>(</a:t>
            </a:r>
            <a:r>
              <a:rPr lang="en-US" sz="2400" b="1" dirty="0" smtClean="0">
                <a:solidFill>
                  <a:schemeClr val="accent3">
                    <a:lumMod val="75000"/>
                  </a:schemeClr>
                </a:solidFill>
              </a:rPr>
              <a:t>QR Trace On Cloud )</a:t>
            </a:r>
            <a:endParaRPr lang="en-US" sz="24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153" y="1643624"/>
            <a:ext cx="5035449" cy="87228"/>
          </a:xfrm>
          <a:prstGeom prst="rect">
            <a:avLst/>
          </a:prstGeom>
        </p:spPr>
      </p:pic>
      <p:sp>
        <p:nvSpPr>
          <p:cNvPr id="8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35616" y="6397295"/>
            <a:ext cx="2057400" cy="365125"/>
          </a:xfrm>
        </p:spPr>
        <p:txBody>
          <a:bodyPr/>
          <a:lstStyle/>
          <a:p>
            <a:fld id="{24C626ED-EC56-4B94-B907-5E62860FFFF4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596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626ED-EC56-4B94-B907-5E62860FFFF4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1175656" y="4899615"/>
            <a:ext cx="73448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thaiDist">
              <a:buClr>
                <a:srgbClr val="297F8B"/>
              </a:buClr>
              <a:buSzPct val="166000"/>
            </a:pPr>
            <a:r>
              <a:rPr lang="th-TH" sz="3200" b="1" dirty="0" smtClean="0">
                <a:solidFill>
                  <a:srgbClr val="25737D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ข้อมูลติดต่อ</a:t>
            </a:r>
            <a:r>
              <a:rPr lang="th-TH" sz="3200" dirty="0" smtClean="0">
                <a:solidFill>
                  <a:srgbClr val="25737D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 </a:t>
            </a:r>
            <a:r>
              <a:rPr lang="en-US" sz="3200" dirty="0">
                <a:solidFill>
                  <a:srgbClr val="25737D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 </a:t>
            </a:r>
            <a:r>
              <a:rPr lang="en-US" sz="3200" dirty="0" smtClean="0">
                <a:solidFill>
                  <a:srgbClr val="25737D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     : </a:t>
            </a:r>
            <a:r>
              <a:rPr lang="th-TH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ชื่อผู้ประสานงาน </a:t>
            </a:r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 </a:t>
            </a:r>
            <a:r>
              <a:rPr lang="th-TH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ตำแหน่ง </a:t>
            </a:r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 </a:t>
            </a:r>
            <a:r>
              <a:rPr lang="th-TH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เบอร์โทรศัพท์</a:t>
            </a:r>
            <a:endParaRPr lang="th-TH" sz="2800" dirty="0">
              <a:solidFill>
                <a:schemeClr val="tx1">
                  <a:lumMod val="75000"/>
                  <a:lumOff val="25000"/>
                </a:schemeClr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8" name="ชื่อเรื่อง 1"/>
          <p:cNvSpPr txBox="1">
            <a:spLocks/>
          </p:cNvSpPr>
          <p:nvPr/>
        </p:nvSpPr>
        <p:spPr bwMode="gray">
          <a:xfrm>
            <a:off x="953087" y="541129"/>
            <a:ext cx="2762269" cy="981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th-TH" sz="5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ส</a:t>
            </a:r>
            <a:r>
              <a:rPr lang="th-TH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มัครใช้</a:t>
            </a:r>
            <a:r>
              <a:rPr lang="th-TH" sz="4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งาน</a:t>
            </a:r>
            <a:endParaRPr lang="th-TH" sz="4000" b="1" dirty="0">
              <a:solidFill>
                <a:srgbClr val="3E4D1F"/>
              </a:solidFill>
              <a:latin typeface="Cordia New" panose="020B0304020202020204" pitchFamily="34" charset="-34"/>
              <a:ea typeface="+mj-ea"/>
              <a:cs typeface="Cordia New" panose="020B0304020202020204" pitchFamily="34" charset="-34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2888" y="1369914"/>
            <a:ext cx="5035449" cy="87228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199088" y="785139"/>
            <a:ext cx="365516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200" b="1" dirty="0" smtClean="0">
                <a:solidFill>
                  <a:schemeClr val="accent2">
                    <a:lumMod val="75000"/>
                  </a:schemeClr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https</a:t>
            </a:r>
            <a:r>
              <a:rPr lang="en-US" sz="3200" b="1" dirty="0">
                <a:solidFill>
                  <a:schemeClr val="accent2">
                    <a:lumMod val="75000"/>
                  </a:schemeClr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://</a:t>
            </a:r>
            <a:r>
              <a:rPr lang="en-US" sz="3200" b="1" dirty="0" smtClean="0">
                <a:solidFill>
                  <a:schemeClr val="accent2">
                    <a:lumMod val="75000"/>
                  </a:schemeClr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www.acfs-qrtrace.com</a:t>
            </a:r>
            <a:endParaRPr lang="en-US" sz="3200" dirty="0">
              <a:solidFill>
                <a:schemeClr val="accent2">
                  <a:lumMod val="75000"/>
                </a:schemeClr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11" name="Oval 8"/>
          <p:cNvSpPr/>
          <p:nvPr/>
        </p:nvSpPr>
        <p:spPr>
          <a:xfrm>
            <a:off x="755767" y="2050777"/>
            <a:ext cx="248250" cy="248250"/>
          </a:xfrm>
          <a:prstGeom prst="ellipse">
            <a:avLst/>
          </a:prstGeom>
          <a:solidFill>
            <a:srgbClr val="297F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latin typeface="IrisUPC" panose="020B0604020202020204" pitchFamily="34" charset="-34"/>
              <a:cs typeface="IrisUPC" panose="020B0604020202020204" pitchFamily="34" charset="-34"/>
            </a:endParaRPr>
          </a:p>
        </p:txBody>
      </p:sp>
      <p:sp>
        <p:nvSpPr>
          <p:cNvPr id="12" name="Oval 8"/>
          <p:cNvSpPr/>
          <p:nvPr/>
        </p:nvSpPr>
        <p:spPr>
          <a:xfrm>
            <a:off x="755767" y="3158042"/>
            <a:ext cx="248250" cy="248250"/>
          </a:xfrm>
          <a:prstGeom prst="ellipse">
            <a:avLst/>
          </a:prstGeom>
          <a:solidFill>
            <a:srgbClr val="297F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latin typeface="IrisUPC" panose="020B0604020202020204" pitchFamily="34" charset="-34"/>
              <a:cs typeface="IrisUPC" panose="020B0604020202020204" pitchFamily="34" charset="-34"/>
            </a:endParaRPr>
          </a:p>
        </p:txBody>
      </p:sp>
      <p:sp>
        <p:nvSpPr>
          <p:cNvPr id="13" name="Oval 8"/>
          <p:cNvSpPr/>
          <p:nvPr/>
        </p:nvSpPr>
        <p:spPr>
          <a:xfrm>
            <a:off x="782271" y="4200620"/>
            <a:ext cx="248250" cy="248250"/>
          </a:xfrm>
          <a:prstGeom prst="ellipse">
            <a:avLst/>
          </a:prstGeom>
          <a:solidFill>
            <a:srgbClr val="297F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latin typeface="IrisUPC" panose="020B0604020202020204" pitchFamily="34" charset="-34"/>
              <a:cs typeface="IrisUPC" panose="020B0604020202020204" pitchFamily="34" charset="-34"/>
            </a:endParaRPr>
          </a:p>
        </p:txBody>
      </p:sp>
      <p:sp>
        <p:nvSpPr>
          <p:cNvPr id="15" name="Oval 8"/>
          <p:cNvSpPr/>
          <p:nvPr/>
        </p:nvSpPr>
        <p:spPr>
          <a:xfrm>
            <a:off x="782271" y="5042130"/>
            <a:ext cx="248250" cy="248250"/>
          </a:xfrm>
          <a:prstGeom prst="ellipse">
            <a:avLst/>
          </a:prstGeom>
          <a:solidFill>
            <a:srgbClr val="297F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latin typeface="IrisUPC" panose="020B0604020202020204" pitchFamily="34" charset="-34"/>
              <a:cs typeface="IrisUPC" panose="020B0604020202020204" pitchFamily="34" charset="-34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122648" y="1893025"/>
            <a:ext cx="734481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297F8B"/>
              </a:buClr>
              <a:buSzPct val="166000"/>
            </a:pPr>
            <a:r>
              <a:rPr lang="th-TH" sz="3200" b="1" dirty="0" smtClean="0">
                <a:solidFill>
                  <a:srgbClr val="297F8B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ข้อมูลการสมัคร </a:t>
            </a:r>
            <a:r>
              <a:rPr lang="en-US" sz="3200" b="1" dirty="0" smtClean="0">
                <a:solidFill>
                  <a:srgbClr val="297F8B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: </a:t>
            </a:r>
            <a:r>
              <a:rPr lang="th-TH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ระบุประเภทการสมัคร </a:t>
            </a:r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 </a:t>
            </a:r>
            <a:r>
              <a:rPr lang="th-TH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เช่น </a:t>
            </a:r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 </a:t>
            </a:r>
            <a:r>
              <a:rPr lang="th-TH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ผัก </a:t>
            </a: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 </a:t>
            </a:r>
            <a:r>
              <a:rPr lang="th-TH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ผลไม้</a:t>
            </a:r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 </a:t>
            </a:r>
            <a:r>
              <a:rPr lang="th-TH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 ข้าว </a:t>
            </a:r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 </a:t>
            </a:r>
            <a:r>
              <a:rPr lang="th-TH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ไข่ </a:t>
            </a:r>
            <a:br>
              <a:rPr lang="th-TH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</a:br>
            <a:r>
              <a:rPr lang="th-TH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                              </a:t>
            </a:r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  </a:t>
            </a:r>
            <a:r>
              <a:rPr lang="th-TH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 </a:t>
            </a:r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 </a:t>
            </a:r>
            <a:r>
              <a:rPr lang="th-TH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ประมง ปศุสัตว์ ผลิตภัณฑ์แปรรูป</a:t>
            </a:r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 </a:t>
            </a:r>
            <a:r>
              <a:rPr lang="th-TH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/</a:t>
            </a:r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 </a:t>
            </a:r>
            <a:r>
              <a:rPr lang="th-TH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อาหาร</a:t>
            </a:r>
            <a:endParaRPr lang="th-TH" sz="2800" b="1" dirty="0" smtClean="0">
              <a:solidFill>
                <a:schemeClr val="tx1">
                  <a:lumMod val="75000"/>
                  <a:lumOff val="25000"/>
                </a:schemeClr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122648" y="2991459"/>
            <a:ext cx="734481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buClr>
                <a:srgbClr val="297F8B"/>
              </a:buClr>
              <a:buSzPct val="166000"/>
              <a:defRPr sz="3200" b="1">
                <a:solidFill>
                  <a:schemeClr val="tx1">
                    <a:lumMod val="75000"/>
                    <a:lumOff val="25000"/>
                  </a:schemeClr>
                </a:solidFill>
                <a:latin typeface="Cordia New" panose="020B0304020202020204" pitchFamily="34" charset="-34"/>
                <a:cs typeface="Cordia New" panose="020B0304020202020204" pitchFamily="34" charset="-34"/>
              </a:defRPr>
            </a:lvl1pPr>
          </a:lstStyle>
          <a:p>
            <a:r>
              <a:rPr lang="th-TH" dirty="0">
                <a:solidFill>
                  <a:srgbClr val="297F8B"/>
                </a:solidFill>
              </a:rPr>
              <a:t>ข้อมูลทั่วไป </a:t>
            </a:r>
            <a:r>
              <a:rPr lang="en-US" dirty="0" smtClean="0">
                <a:solidFill>
                  <a:srgbClr val="297F8B"/>
                </a:solidFill>
              </a:rPr>
              <a:t>      : </a:t>
            </a:r>
            <a:r>
              <a:rPr lang="th-TH" sz="2800" b="0" dirty="0" smtClean="0"/>
              <a:t>ชื่อ</a:t>
            </a:r>
            <a:r>
              <a:rPr lang="th-TH" sz="2800" b="0" dirty="0"/>
              <a:t>บริษัท </a:t>
            </a:r>
            <a:r>
              <a:rPr lang="en-US" sz="2800" b="0" dirty="0" smtClean="0"/>
              <a:t> </a:t>
            </a:r>
            <a:r>
              <a:rPr lang="th-TH" sz="2800" b="0" dirty="0" smtClean="0"/>
              <a:t>ที่</a:t>
            </a:r>
            <a:r>
              <a:rPr lang="th-TH" sz="2800" b="0" dirty="0"/>
              <a:t>อยู่ </a:t>
            </a:r>
            <a:r>
              <a:rPr lang="en-US" sz="2800" b="0" dirty="0" smtClean="0"/>
              <a:t> </a:t>
            </a:r>
            <a:r>
              <a:rPr lang="th-TH" sz="2800" b="0" dirty="0" smtClean="0"/>
              <a:t>เบอร์</a:t>
            </a:r>
            <a:r>
              <a:rPr lang="th-TH" sz="2800" b="0" dirty="0"/>
              <a:t>โทรศัพท์ </a:t>
            </a:r>
            <a:r>
              <a:rPr lang="en-US" sz="2800" b="0" dirty="0" smtClean="0"/>
              <a:t> </a:t>
            </a:r>
            <a:r>
              <a:rPr lang="th-TH" sz="2800" b="0" dirty="0" smtClean="0"/>
              <a:t>มาตรฐานระบบ</a:t>
            </a:r>
            <a:r>
              <a:rPr lang="en-US" sz="2800" b="0" dirty="0" smtClean="0"/>
              <a:t/>
            </a:r>
            <a:br>
              <a:rPr lang="en-US" sz="2800" b="0" dirty="0" smtClean="0"/>
            </a:br>
            <a:r>
              <a:rPr lang="en-US" sz="2800" b="0" dirty="0" smtClean="0"/>
              <a:t>                                  </a:t>
            </a:r>
            <a:r>
              <a:rPr lang="th-TH" sz="2800" b="0" dirty="0" smtClean="0"/>
              <a:t>การ</a:t>
            </a:r>
            <a:r>
              <a:rPr lang="th-TH" sz="2800" b="0" dirty="0"/>
              <a:t>ผลิต 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175656" y="4048378"/>
            <a:ext cx="73448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thaiDist">
              <a:buClr>
                <a:srgbClr val="297F8B"/>
              </a:buClr>
              <a:buSzPct val="166000"/>
            </a:pPr>
            <a:r>
              <a:rPr lang="th-TH" sz="3200" b="1" dirty="0" smtClean="0">
                <a:solidFill>
                  <a:srgbClr val="297F8B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ข้อมูลสินค้า</a:t>
            </a:r>
            <a:r>
              <a:rPr lang="th-TH" sz="3200" dirty="0" smtClean="0">
                <a:solidFill>
                  <a:srgbClr val="297F8B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      </a:t>
            </a:r>
            <a:r>
              <a:rPr lang="th-TH" sz="2800" dirty="0" smtClean="0">
                <a:solidFill>
                  <a:srgbClr val="297F8B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  </a:t>
            </a:r>
            <a:r>
              <a:rPr lang="en-US" sz="2800" dirty="0" smtClean="0">
                <a:solidFill>
                  <a:srgbClr val="297F8B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:  </a:t>
            </a:r>
            <a:r>
              <a:rPr lang="th-TH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ชื่อสินค้า </a:t>
            </a:r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 </a:t>
            </a:r>
            <a:r>
              <a:rPr lang="th-TH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มาตรฐานสินค้า </a:t>
            </a:r>
          </a:p>
        </p:txBody>
      </p:sp>
    </p:spTree>
    <p:extLst>
      <p:ext uri="{BB962C8B-B14F-4D97-AF65-F5344CB8AC3E}">
        <p14:creationId xmlns:p14="http://schemas.microsoft.com/office/powerpoint/2010/main" val="1769095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626ED-EC56-4B94-B907-5E62860FFFF4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6" name="ชื่อเรื่อง 1"/>
          <p:cNvSpPr txBox="1">
            <a:spLocks/>
          </p:cNvSpPr>
          <p:nvPr/>
        </p:nvSpPr>
        <p:spPr bwMode="gray">
          <a:xfrm>
            <a:off x="811357" y="441169"/>
            <a:ext cx="7143750" cy="981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th-TH" sz="6600" b="1" dirty="0" smtClean="0">
                <a:solidFill>
                  <a:srgbClr val="C55A1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ก</a:t>
            </a:r>
            <a:r>
              <a:rPr lang="th-TH" sz="4400" b="1" dirty="0" smtClean="0">
                <a:solidFill>
                  <a:srgbClr val="C55A1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ารเตรียมข้อมูล</a:t>
            </a:r>
            <a:endParaRPr lang="th-TH" sz="4400" b="1" dirty="0">
              <a:solidFill>
                <a:srgbClr val="C55A11"/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13" name="สี่เหลี่ยมมุมมน 4"/>
          <p:cNvSpPr/>
          <p:nvPr/>
        </p:nvSpPr>
        <p:spPr>
          <a:xfrm>
            <a:off x="1483208" y="1565384"/>
            <a:ext cx="6774451" cy="814602"/>
          </a:xfrm>
          <a:prstGeom prst="roundRect">
            <a:avLst/>
          </a:prstGeom>
          <a:noFill/>
          <a:ln w="12700">
            <a:solidFill>
              <a:srgbClr val="64C5D2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th-TH" sz="2400" b="1" dirty="0" smtClean="0">
                <a:solidFill>
                  <a:schemeClr val="tx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ข้อมูลผู้ประกอบการ </a:t>
            </a:r>
            <a:r>
              <a:rPr lang="en-US" sz="2400" b="1" dirty="0" smtClean="0">
                <a:solidFill>
                  <a:schemeClr val="tx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 </a:t>
            </a:r>
            <a:r>
              <a:rPr lang="th-TH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เช่น ชื่อ ที่อยู่ 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URL </a:t>
            </a:r>
            <a:r>
              <a:rPr lang="th-TH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มาตรฐานระบบการผลิต 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/>
            </a:r>
            <a:b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</a:br>
            <a:r>
              <a:rPr lang="th-TH" sz="2000" dirty="0" smtClean="0">
                <a:solidFill>
                  <a:schemeClr val="tx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(</a:t>
            </a:r>
            <a:r>
              <a:rPr lang="en-US" sz="2000" dirty="0" smtClean="0">
                <a:solidFill>
                  <a:schemeClr val="tx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 </a:t>
            </a:r>
            <a:r>
              <a:rPr lang="th-TH" sz="2000" dirty="0" smtClean="0">
                <a:solidFill>
                  <a:schemeClr val="tx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ส่วนการสมัครใช้งาน</a:t>
            </a:r>
            <a:r>
              <a:rPr lang="en-US" sz="2000" dirty="0" smtClean="0">
                <a:solidFill>
                  <a:schemeClr val="tx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 </a:t>
            </a:r>
            <a:r>
              <a:rPr lang="th-TH" sz="2000" dirty="0" smtClean="0">
                <a:solidFill>
                  <a:schemeClr val="tx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)</a:t>
            </a:r>
            <a:endParaRPr lang="en-US" sz="2000" dirty="0">
              <a:solidFill>
                <a:schemeClr val="tx1"/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15" name="สี่เหลี่ยมมุมมน 4"/>
          <p:cNvSpPr/>
          <p:nvPr/>
        </p:nvSpPr>
        <p:spPr>
          <a:xfrm>
            <a:off x="1498705" y="2472168"/>
            <a:ext cx="6774451" cy="448082"/>
          </a:xfrm>
          <a:prstGeom prst="roundRect">
            <a:avLst/>
          </a:prstGeom>
          <a:noFill/>
          <a:ln w="12700">
            <a:solidFill>
              <a:srgbClr val="64C5D2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th-TH" sz="2400" b="1" dirty="0" smtClean="0">
                <a:solidFill>
                  <a:schemeClr val="tx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ข้อมูลใบรับรอง</a:t>
            </a:r>
            <a:r>
              <a:rPr lang="en-US" sz="2400" b="1" dirty="0" smtClean="0">
                <a:solidFill>
                  <a:schemeClr val="tx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 </a:t>
            </a:r>
            <a:r>
              <a:rPr lang="th-TH" sz="2400" dirty="0" smtClean="0">
                <a:solidFill>
                  <a:schemeClr val="tx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 </a:t>
            </a:r>
            <a:r>
              <a:rPr lang="th-TH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เช่น ชื่อใบรับรอง หน่วยงานที่ออกใบรับรอง</a:t>
            </a:r>
            <a:endParaRPr 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17" name="สี่เหลี่ยมมุมมน 4"/>
          <p:cNvSpPr/>
          <p:nvPr/>
        </p:nvSpPr>
        <p:spPr>
          <a:xfrm>
            <a:off x="1508721" y="3071935"/>
            <a:ext cx="6774451" cy="448082"/>
          </a:xfrm>
          <a:prstGeom prst="roundRect">
            <a:avLst/>
          </a:prstGeom>
          <a:noFill/>
          <a:ln w="12700">
            <a:solidFill>
              <a:srgbClr val="64C5D2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th-TH" sz="2400" b="1" dirty="0" smtClean="0">
                <a:solidFill>
                  <a:schemeClr val="tx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ข้อมูลวัตถุดิบ </a:t>
            </a:r>
            <a:r>
              <a:rPr lang="en-US" sz="2400" b="1" dirty="0" smtClean="0">
                <a:solidFill>
                  <a:schemeClr val="tx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 </a:t>
            </a:r>
            <a:r>
              <a:rPr lang="th-TH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เช่น ชื่อผัก ผลไม้ ไข่ ข้าว ไก่ กุ้ง</a:t>
            </a:r>
            <a:endParaRPr 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19" name="สี่เหลี่ยมมุมมน 4"/>
          <p:cNvSpPr/>
          <p:nvPr/>
        </p:nvSpPr>
        <p:spPr>
          <a:xfrm>
            <a:off x="1524218" y="3678459"/>
            <a:ext cx="6774451" cy="448082"/>
          </a:xfrm>
          <a:prstGeom prst="roundRect">
            <a:avLst/>
          </a:prstGeom>
          <a:noFill/>
          <a:ln w="12700">
            <a:solidFill>
              <a:srgbClr val="64C5D2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th-TH" sz="2400" b="1" dirty="0" smtClean="0">
                <a:solidFill>
                  <a:schemeClr val="tx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ข้อมูลลูกค้า </a:t>
            </a:r>
            <a:r>
              <a:rPr lang="en-US" sz="2400" b="1" dirty="0" smtClean="0">
                <a:solidFill>
                  <a:schemeClr val="tx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 </a:t>
            </a:r>
            <a:r>
              <a:rPr lang="th-TH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เช่น ชื่อ ที่อยู่ เบอร์โทรศัพท์ </a:t>
            </a:r>
            <a:endParaRPr 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21" name="สี่เหลี่ยมมุมมน 4"/>
          <p:cNvSpPr/>
          <p:nvPr/>
        </p:nvSpPr>
        <p:spPr>
          <a:xfrm>
            <a:off x="1514203" y="4288402"/>
            <a:ext cx="6774451" cy="448082"/>
          </a:xfrm>
          <a:prstGeom prst="roundRect">
            <a:avLst/>
          </a:prstGeom>
          <a:noFill/>
          <a:ln w="12700">
            <a:solidFill>
              <a:srgbClr val="64C5D2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th-TH" sz="2400" b="1" dirty="0" smtClean="0">
                <a:solidFill>
                  <a:schemeClr val="tx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ข้อมูลเกษตรกร และแปลงปลูก/ฟาร์ม  </a:t>
            </a:r>
            <a:r>
              <a:rPr lang="th-TH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เช่น ชื่อ ชื่อแปลง ที่อยู่ มาตรฐานที่ได้</a:t>
            </a:r>
            <a:endParaRPr 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23" name="สี่เหลี่ยมมุมมน 4"/>
          <p:cNvSpPr/>
          <p:nvPr/>
        </p:nvSpPr>
        <p:spPr>
          <a:xfrm>
            <a:off x="1529700" y="4894926"/>
            <a:ext cx="6774451" cy="448082"/>
          </a:xfrm>
          <a:prstGeom prst="roundRect">
            <a:avLst/>
          </a:prstGeom>
          <a:noFill/>
          <a:ln w="12700">
            <a:solidFill>
              <a:srgbClr val="64C5D2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th-TH" sz="2400" b="1" dirty="0" smtClean="0">
                <a:solidFill>
                  <a:schemeClr val="tx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ข้อมูลสินค้า</a:t>
            </a:r>
            <a:r>
              <a:rPr lang="th-TH" sz="2400" dirty="0" smtClean="0">
                <a:solidFill>
                  <a:schemeClr val="tx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 </a:t>
            </a:r>
            <a:r>
              <a:rPr lang="en-US" sz="2400" dirty="0" smtClean="0">
                <a:solidFill>
                  <a:schemeClr val="tx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 </a:t>
            </a:r>
            <a:r>
              <a:rPr lang="th-TH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เช่น ชื่อสินค้า แบรนด์</a:t>
            </a:r>
            <a:endParaRPr 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25" name="สี่เหลี่ยมมุมมน 4"/>
          <p:cNvSpPr/>
          <p:nvPr/>
        </p:nvSpPr>
        <p:spPr>
          <a:xfrm>
            <a:off x="1555217" y="5491022"/>
            <a:ext cx="6774451" cy="448082"/>
          </a:xfrm>
          <a:prstGeom prst="roundRect">
            <a:avLst/>
          </a:prstGeom>
          <a:noFill/>
          <a:ln w="12700">
            <a:solidFill>
              <a:srgbClr val="64C5D2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th-TH" sz="2400" b="1" dirty="0" smtClean="0">
                <a:solidFill>
                  <a:schemeClr val="tx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รูปภาพ</a:t>
            </a:r>
            <a:r>
              <a:rPr 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 </a:t>
            </a:r>
            <a:r>
              <a:rPr lang="th-TH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 </a:t>
            </a:r>
            <a:r>
              <a:rPr lang="th-TH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เช่น รูปเกษตรกร รูปฟาร์ม รูปสินค้า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1836" y="1253454"/>
            <a:ext cx="5035449" cy="87228"/>
          </a:xfrm>
          <a:prstGeom prst="rect">
            <a:avLst/>
          </a:prstGeom>
        </p:spPr>
      </p:pic>
      <p:sp>
        <p:nvSpPr>
          <p:cNvPr id="27" name="Oval 8"/>
          <p:cNvSpPr/>
          <p:nvPr/>
        </p:nvSpPr>
        <p:spPr>
          <a:xfrm>
            <a:off x="808773" y="1601833"/>
            <a:ext cx="440187" cy="440187"/>
          </a:xfrm>
          <a:prstGeom prst="ellipse">
            <a:avLst/>
          </a:prstGeom>
          <a:solidFill>
            <a:srgbClr val="297F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400" b="1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1</a:t>
            </a:r>
            <a:endParaRPr lang="en-US" sz="2400" b="1" dirty="0"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29" name="Oval 8"/>
          <p:cNvSpPr/>
          <p:nvPr/>
        </p:nvSpPr>
        <p:spPr>
          <a:xfrm>
            <a:off x="808772" y="2504689"/>
            <a:ext cx="440187" cy="440187"/>
          </a:xfrm>
          <a:prstGeom prst="ellipse">
            <a:avLst/>
          </a:prstGeom>
          <a:solidFill>
            <a:srgbClr val="297F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400" b="1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2</a:t>
            </a:r>
            <a:endParaRPr lang="en-US" sz="2400" b="1" dirty="0"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30" name="Oval 8"/>
          <p:cNvSpPr/>
          <p:nvPr/>
        </p:nvSpPr>
        <p:spPr>
          <a:xfrm>
            <a:off x="808772" y="3111691"/>
            <a:ext cx="440187" cy="440187"/>
          </a:xfrm>
          <a:prstGeom prst="ellipse">
            <a:avLst/>
          </a:prstGeom>
          <a:solidFill>
            <a:srgbClr val="297F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400" b="1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3</a:t>
            </a:r>
            <a:endParaRPr lang="en-US" sz="2400" b="1" dirty="0"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31" name="Oval 8"/>
          <p:cNvSpPr/>
          <p:nvPr/>
        </p:nvSpPr>
        <p:spPr>
          <a:xfrm>
            <a:off x="808772" y="3704963"/>
            <a:ext cx="440187" cy="440187"/>
          </a:xfrm>
          <a:prstGeom prst="ellipse">
            <a:avLst/>
          </a:prstGeom>
          <a:solidFill>
            <a:srgbClr val="297F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400" b="1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4</a:t>
            </a:r>
            <a:endParaRPr lang="en-US" sz="2400" b="1" dirty="0"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32" name="Oval 8"/>
          <p:cNvSpPr/>
          <p:nvPr/>
        </p:nvSpPr>
        <p:spPr>
          <a:xfrm>
            <a:off x="808772" y="4311487"/>
            <a:ext cx="440187" cy="440187"/>
          </a:xfrm>
          <a:prstGeom prst="ellipse">
            <a:avLst/>
          </a:prstGeom>
          <a:solidFill>
            <a:srgbClr val="297F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400" b="1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5</a:t>
            </a:r>
            <a:endParaRPr lang="en-US" sz="2400" b="1" dirty="0"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33" name="Oval 8"/>
          <p:cNvSpPr/>
          <p:nvPr/>
        </p:nvSpPr>
        <p:spPr>
          <a:xfrm>
            <a:off x="808772" y="4904759"/>
            <a:ext cx="440187" cy="440187"/>
          </a:xfrm>
          <a:prstGeom prst="ellipse">
            <a:avLst/>
          </a:prstGeom>
          <a:solidFill>
            <a:srgbClr val="297F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6</a:t>
            </a:r>
            <a:endParaRPr lang="en-US" sz="2400" b="1" dirty="0"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34" name="Oval 8"/>
          <p:cNvSpPr/>
          <p:nvPr/>
        </p:nvSpPr>
        <p:spPr>
          <a:xfrm>
            <a:off x="808772" y="5498031"/>
            <a:ext cx="440187" cy="440187"/>
          </a:xfrm>
          <a:prstGeom prst="ellipse">
            <a:avLst/>
          </a:prstGeom>
          <a:solidFill>
            <a:srgbClr val="297F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Cordia New" panose="020B0304020202020204" pitchFamily="34" charset="-34"/>
                <a:cs typeface="Cordia New" panose="020B0304020202020204" pitchFamily="34" charset="-34"/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3003688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626ED-EC56-4B94-B907-5E62860FFFF4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13" name="สี่เหลี่ยมมุมมน 4"/>
          <p:cNvSpPr/>
          <p:nvPr/>
        </p:nvSpPr>
        <p:spPr>
          <a:xfrm>
            <a:off x="1735398" y="1613785"/>
            <a:ext cx="6547883" cy="532632"/>
          </a:xfrm>
          <a:prstGeom prst="roundRect">
            <a:avLst/>
          </a:prstGeom>
          <a:noFill/>
          <a:ln w="12700">
            <a:solidFill>
              <a:srgbClr val="64C5D2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th-TH" sz="2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เข้าใช้งานผ่าน </a:t>
            </a:r>
            <a:r>
              <a:rPr lang="en-US" sz="2600" b="1" dirty="0" smtClean="0">
                <a:solidFill>
                  <a:schemeClr val="accent2">
                    <a:lumMod val="75000"/>
                  </a:schemeClr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URL https://www.acfs-qrtrace.com</a:t>
            </a:r>
            <a:endParaRPr lang="en-US" sz="2600" b="1" dirty="0">
              <a:solidFill>
                <a:schemeClr val="accent2">
                  <a:lumMod val="75000"/>
                </a:schemeClr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16" name="สี่เหลี่ยมมุมมน 4"/>
          <p:cNvSpPr/>
          <p:nvPr/>
        </p:nvSpPr>
        <p:spPr>
          <a:xfrm>
            <a:off x="1735398" y="2897489"/>
            <a:ext cx="6547883" cy="517208"/>
          </a:xfrm>
          <a:prstGeom prst="roundRect">
            <a:avLst/>
          </a:prstGeom>
          <a:noFill/>
          <a:ln w="12700">
            <a:solidFill>
              <a:srgbClr val="64C5D2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th-TH" sz="2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จัดทำข้อมูลการตามสอบ</a:t>
            </a:r>
            <a:endParaRPr lang="en-US" sz="2600" b="1" dirty="0">
              <a:solidFill>
                <a:schemeClr val="tx1">
                  <a:lumMod val="75000"/>
                  <a:lumOff val="25000"/>
                </a:schemeClr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18" name="สี่เหลี่ยมมุมมน 4"/>
          <p:cNvSpPr/>
          <p:nvPr/>
        </p:nvSpPr>
        <p:spPr>
          <a:xfrm>
            <a:off x="1735398" y="2260272"/>
            <a:ext cx="6547883" cy="502233"/>
          </a:xfrm>
          <a:prstGeom prst="roundRect">
            <a:avLst/>
          </a:prstGeom>
          <a:noFill/>
          <a:ln w="12700">
            <a:solidFill>
              <a:srgbClr val="64C5D2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th-TH" sz="2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สมัครใช้งาน (สิทธิ์ผู้ใช้งาน ตามประเภทผู้ประกอบการ)</a:t>
            </a:r>
            <a:endParaRPr lang="en-US" sz="2600" b="1" dirty="0">
              <a:solidFill>
                <a:schemeClr val="tx1">
                  <a:lumMod val="75000"/>
                  <a:lumOff val="25000"/>
                </a:schemeClr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20" name="สี่เหลี่ยมมุมมน 4"/>
          <p:cNvSpPr/>
          <p:nvPr/>
        </p:nvSpPr>
        <p:spPr>
          <a:xfrm>
            <a:off x="2353181" y="3559211"/>
            <a:ext cx="5303202" cy="517208"/>
          </a:xfrm>
          <a:prstGeom prst="roundRect">
            <a:avLst/>
          </a:prstGeom>
          <a:noFill/>
          <a:ln w="12700">
            <a:solidFill>
              <a:srgbClr val="64C5D2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th-TH" sz="2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ข้อมูลทะเบียนหลัก</a:t>
            </a:r>
            <a:endParaRPr lang="en-US" sz="2600" b="1" dirty="0">
              <a:solidFill>
                <a:schemeClr val="tx1">
                  <a:lumMod val="75000"/>
                  <a:lumOff val="25000"/>
                </a:schemeClr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22" name="สี่เหลี่ยมมุมมน 4"/>
          <p:cNvSpPr/>
          <p:nvPr/>
        </p:nvSpPr>
        <p:spPr>
          <a:xfrm>
            <a:off x="2358314" y="4211689"/>
            <a:ext cx="5298453" cy="517208"/>
          </a:xfrm>
          <a:prstGeom prst="roundRect">
            <a:avLst/>
          </a:prstGeom>
          <a:noFill/>
          <a:ln w="12700">
            <a:solidFill>
              <a:srgbClr val="64C5D2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th-TH" sz="2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ข้อมูลการผลิต (ตาม </a:t>
            </a:r>
            <a:r>
              <a:rPr lang="en-US" sz="2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flow </a:t>
            </a:r>
            <a:r>
              <a:rPr lang="th-TH" sz="2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การผลิตแต่ละชนิดสินค้า)</a:t>
            </a:r>
            <a:endParaRPr lang="en-US" sz="2600" b="1" dirty="0">
              <a:solidFill>
                <a:schemeClr val="tx1">
                  <a:lumMod val="75000"/>
                  <a:lumOff val="25000"/>
                </a:schemeClr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24" name="สี่เหลี่ยมมุมมน 4"/>
          <p:cNvSpPr/>
          <p:nvPr/>
        </p:nvSpPr>
        <p:spPr>
          <a:xfrm>
            <a:off x="1734830" y="4874833"/>
            <a:ext cx="6547883" cy="517208"/>
          </a:xfrm>
          <a:prstGeom prst="roundRect">
            <a:avLst/>
          </a:prstGeom>
          <a:noFill/>
          <a:ln w="12700">
            <a:solidFill>
              <a:srgbClr val="64C5D2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th-TH" sz="2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สร้าง </a:t>
            </a:r>
            <a:r>
              <a:rPr lang="en-US" sz="2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QR Code</a:t>
            </a:r>
            <a:endParaRPr lang="en-US" sz="2600" b="1" dirty="0">
              <a:solidFill>
                <a:schemeClr val="tx1">
                  <a:lumMod val="75000"/>
                  <a:lumOff val="25000"/>
                </a:schemeClr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26" name="สี่เหลี่ยมมุมมน 4"/>
          <p:cNvSpPr/>
          <p:nvPr/>
        </p:nvSpPr>
        <p:spPr>
          <a:xfrm>
            <a:off x="1749118" y="5554321"/>
            <a:ext cx="6547883" cy="517208"/>
          </a:xfrm>
          <a:prstGeom prst="roundRect">
            <a:avLst/>
          </a:prstGeom>
          <a:noFill/>
          <a:ln w="12700">
            <a:solidFill>
              <a:srgbClr val="64C5D2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th-TH" sz="2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ติด </a:t>
            </a:r>
            <a:r>
              <a:rPr lang="en-US" sz="2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QR</a:t>
            </a:r>
            <a:r>
              <a:rPr lang="th-TH" sz="2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 </a:t>
            </a:r>
            <a:r>
              <a:rPr lang="en-US" sz="2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Code </a:t>
            </a:r>
            <a:r>
              <a:rPr lang="th-TH" sz="2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บนบรรจุภัณฑ์ของสินค้า</a:t>
            </a:r>
            <a:endParaRPr lang="en-US" sz="2600" b="1" dirty="0">
              <a:solidFill>
                <a:schemeClr val="tx1">
                  <a:lumMod val="75000"/>
                  <a:lumOff val="25000"/>
                </a:schemeClr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27" name="Oval 8"/>
          <p:cNvSpPr/>
          <p:nvPr/>
        </p:nvSpPr>
        <p:spPr>
          <a:xfrm>
            <a:off x="1129634" y="1654730"/>
            <a:ext cx="396712" cy="396712"/>
          </a:xfrm>
          <a:prstGeom prst="ellipse">
            <a:avLst/>
          </a:prstGeom>
          <a:solidFill>
            <a:srgbClr val="297F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400" b="1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1</a:t>
            </a:r>
            <a:endParaRPr lang="en-US" sz="2400" dirty="0"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29" name="Oval 8"/>
          <p:cNvSpPr/>
          <p:nvPr/>
        </p:nvSpPr>
        <p:spPr>
          <a:xfrm>
            <a:off x="1129633" y="2288287"/>
            <a:ext cx="396712" cy="396712"/>
          </a:xfrm>
          <a:prstGeom prst="ellipse">
            <a:avLst/>
          </a:prstGeom>
          <a:solidFill>
            <a:srgbClr val="297F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400" b="1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2</a:t>
            </a:r>
            <a:endParaRPr lang="en-US" sz="2400" dirty="0"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30" name="Oval 8"/>
          <p:cNvSpPr/>
          <p:nvPr/>
        </p:nvSpPr>
        <p:spPr>
          <a:xfrm>
            <a:off x="1143922" y="2954195"/>
            <a:ext cx="396712" cy="396712"/>
          </a:xfrm>
          <a:prstGeom prst="ellipse">
            <a:avLst/>
          </a:prstGeom>
          <a:solidFill>
            <a:srgbClr val="297F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400" b="1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3</a:t>
            </a:r>
            <a:endParaRPr lang="en-US" sz="2400" dirty="0"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31" name="Oval 8"/>
          <p:cNvSpPr/>
          <p:nvPr/>
        </p:nvSpPr>
        <p:spPr>
          <a:xfrm>
            <a:off x="1127875" y="4923869"/>
            <a:ext cx="396712" cy="396712"/>
          </a:xfrm>
          <a:prstGeom prst="ellipse">
            <a:avLst/>
          </a:prstGeom>
          <a:solidFill>
            <a:srgbClr val="297F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400" b="1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4</a:t>
            </a:r>
            <a:endParaRPr lang="en-US" sz="2400" dirty="0"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32" name="Oval 8"/>
          <p:cNvSpPr/>
          <p:nvPr/>
        </p:nvSpPr>
        <p:spPr>
          <a:xfrm>
            <a:off x="1143921" y="5594657"/>
            <a:ext cx="396712" cy="396712"/>
          </a:xfrm>
          <a:prstGeom prst="ellipse">
            <a:avLst/>
          </a:prstGeom>
          <a:solidFill>
            <a:srgbClr val="297F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400" b="1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5</a:t>
            </a:r>
            <a:endParaRPr lang="en-US" sz="2400" dirty="0"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33" name="Oval 8"/>
          <p:cNvSpPr/>
          <p:nvPr/>
        </p:nvSpPr>
        <p:spPr>
          <a:xfrm>
            <a:off x="1858302" y="3654515"/>
            <a:ext cx="346367" cy="346367"/>
          </a:xfrm>
          <a:prstGeom prst="ellipse">
            <a:avLst/>
          </a:prstGeom>
          <a:solidFill>
            <a:srgbClr val="3AB5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200" b="1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1</a:t>
            </a:r>
            <a:endParaRPr lang="en-US" sz="2200" b="1" dirty="0"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34" name="Oval 8"/>
          <p:cNvSpPr/>
          <p:nvPr/>
        </p:nvSpPr>
        <p:spPr>
          <a:xfrm>
            <a:off x="1858302" y="4280283"/>
            <a:ext cx="346367" cy="346367"/>
          </a:xfrm>
          <a:prstGeom prst="ellipse">
            <a:avLst/>
          </a:prstGeom>
          <a:solidFill>
            <a:srgbClr val="3AB5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200" b="1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2</a:t>
            </a:r>
            <a:endParaRPr lang="en-US" sz="2200" dirty="0"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917726" y="357429"/>
            <a:ext cx="7365555" cy="11079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th-TH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ขั้นตอนการใช้งานระบบ</a:t>
            </a:r>
            <a:r>
              <a:rPr 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 </a:t>
            </a:r>
            <a:r>
              <a:rPr lang="en-US" sz="4800" b="1" dirty="0" smtClean="0">
                <a:solidFill>
                  <a:srgbClr val="C55A1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QR Trace On Cloud</a:t>
            </a:r>
            <a:endParaRPr lang="en-US" sz="4400" b="1" dirty="0">
              <a:solidFill>
                <a:srgbClr val="C55A11"/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3664" y="1219239"/>
            <a:ext cx="5035449" cy="87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823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ounded Rectangle 79"/>
          <p:cNvSpPr/>
          <p:nvPr/>
        </p:nvSpPr>
        <p:spPr>
          <a:xfrm>
            <a:off x="7183644" y="2722326"/>
            <a:ext cx="1590790" cy="2142681"/>
          </a:xfrm>
          <a:prstGeom prst="roundRect">
            <a:avLst>
              <a:gd name="adj" fmla="val 19241"/>
            </a:avLst>
          </a:prstGeom>
          <a:solidFill>
            <a:schemeClr val="bg1"/>
          </a:solidFill>
          <a:ln w="28575">
            <a:solidFill>
              <a:srgbClr val="2573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th-TH" sz="2800" b="1" dirty="0" smtClean="0">
                <a:solidFill>
                  <a:srgbClr val="25737D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สร้าง</a:t>
            </a:r>
            <a:br>
              <a:rPr lang="th-TH" sz="2800" b="1" dirty="0" smtClean="0">
                <a:solidFill>
                  <a:srgbClr val="25737D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</a:br>
            <a:r>
              <a:rPr lang="en-US" sz="2800" b="1" dirty="0" smtClean="0">
                <a:solidFill>
                  <a:srgbClr val="25737D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QR Code</a:t>
            </a:r>
            <a:endParaRPr lang="en-US" sz="2800" b="1" dirty="0">
              <a:solidFill>
                <a:srgbClr val="25737D"/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79" name="Rounded Rectangle 78"/>
          <p:cNvSpPr/>
          <p:nvPr/>
        </p:nvSpPr>
        <p:spPr>
          <a:xfrm>
            <a:off x="2209258" y="2710029"/>
            <a:ext cx="1590790" cy="2142681"/>
          </a:xfrm>
          <a:prstGeom prst="roundRect">
            <a:avLst>
              <a:gd name="adj" fmla="val 19241"/>
            </a:avLst>
          </a:prstGeom>
          <a:solidFill>
            <a:schemeClr val="bg1"/>
          </a:solidFill>
          <a:ln w="28575">
            <a:solidFill>
              <a:srgbClr val="2573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th-TH" sz="2800" b="1" dirty="0" smtClean="0">
                <a:solidFill>
                  <a:srgbClr val="25737D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บันทึกข้อมูลทะเบียนหลัก</a:t>
            </a:r>
            <a:endParaRPr lang="en-US" sz="2800" b="1" dirty="0">
              <a:solidFill>
                <a:srgbClr val="25737D"/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41297" y="6406615"/>
            <a:ext cx="2057400" cy="365125"/>
          </a:xfrm>
        </p:spPr>
        <p:txBody>
          <a:bodyPr/>
          <a:lstStyle/>
          <a:p>
            <a:fld id="{24C626ED-EC56-4B94-B907-5E62860FFFF4}" type="slidenum">
              <a:rPr lang="en-US" smtClean="0"/>
              <a:pPr/>
              <a:t>9</a:t>
            </a:fld>
            <a:endParaRPr lang="en-US"/>
          </a:p>
        </p:txBody>
      </p:sp>
      <p:grpSp>
        <p:nvGrpSpPr>
          <p:cNvPr id="50" name="Group 49"/>
          <p:cNvGrpSpPr/>
          <p:nvPr/>
        </p:nvGrpSpPr>
        <p:grpSpPr>
          <a:xfrm>
            <a:off x="4002538" y="1555405"/>
            <a:ext cx="2981004" cy="4690003"/>
            <a:chOff x="3574928" y="1564725"/>
            <a:chExt cx="2981004" cy="4690003"/>
          </a:xfrm>
        </p:grpSpPr>
        <p:sp>
          <p:nvSpPr>
            <p:cNvPr id="3" name="Rounded Rectangle 2"/>
            <p:cNvSpPr/>
            <p:nvPr/>
          </p:nvSpPr>
          <p:spPr>
            <a:xfrm>
              <a:off x="3574928" y="1564725"/>
              <a:ext cx="2981004" cy="4690003"/>
            </a:xfrm>
            <a:prstGeom prst="roundRect">
              <a:avLst>
                <a:gd name="adj" fmla="val 9543"/>
              </a:avLst>
            </a:prstGeom>
            <a:noFill/>
            <a:ln w="28575">
              <a:solidFill>
                <a:srgbClr val="25737D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AutoShape 19"/>
            <p:cNvSpPr>
              <a:spLocks noChangeArrowheads="1"/>
            </p:cNvSpPr>
            <p:nvPr/>
          </p:nvSpPr>
          <p:spPr bwMode="gray">
            <a:xfrm>
              <a:off x="4314205" y="2426714"/>
              <a:ext cx="1708375" cy="425398"/>
            </a:xfrm>
            <a:prstGeom prst="roundRect">
              <a:avLst>
                <a:gd name="adj" fmla="val 29463"/>
              </a:avLst>
            </a:prstGeom>
            <a:solidFill>
              <a:schemeClr val="bg1"/>
            </a:solidFill>
            <a:ln w="28575">
              <a:solidFill>
                <a:srgbClr val="3AB5C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r>
                <a:rPr lang="th-TH" sz="22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รับ</a:t>
              </a:r>
              <a:r>
                <a:rPr lang="th-TH" sz="2200" dirty="0" smtClean="0">
                  <a:latin typeface="Cordia New" panose="020B0304020202020204" pitchFamily="34" charset="-34"/>
                  <a:cs typeface="Cordia New" panose="020B0304020202020204" pitchFamily="34" charset="-34"/>
                </a:rPr>
                <a:t>วัตถุดิบ*</a:t>
              </a:r>
              <a:endParaRPr lang="en-US" sz="2200" dirty="0">
                <a:solidFill>
                  <a:schemeClr val="tx2"/>
                </a:solidFill>
                <a:latin typeface="Cordia New" panose="020B0304020202020204" pitchFamily="34" charset="-34"/>
                <a:cs typeface="Cordia New" panose="020B0304020202020204" pitchFamily="34" charset="-34"/>
              </a:endParaRPr>
            </a:p>
          </p:txBody>
        </p:sp>
        <p:sp>
          <p:nvSpPr>
            <p:cNvPr id="11" name="AutoShape 19"/>
            <p:cNvSpPr>
              <a:spLocks noChangeArrowheads="1"/>
            </p:cNvSpPr>
            <p:nvPr/>
          </p:nvSpPr>
          <p:spPr bwMode="gray">
            <a:xfrm>
              <a:off x="3914155" y="1772515"/>
              <a:ext cx="2351986" cy="425398"/>
            </a:xfrm>
            <a:prstGeom prst="roundRect">
              <a:avLst>
                <a:gd name="adj" fmla="val 29463"/>
              </a:avLst>
            </a:prstGeom>
            <a:solidFill>
              <a:schemeClr val="bg1"/>
            </a:solidFill>
            <a:ln w="28575">
              <a:solidFill>
                <a:srgbClr val="3AB5C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r>
                <a:rPr lang="th-TH" sz="22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เริ่ม</a:t>
              </a:r>
              <a:r>
                <a:rPr lang="th-TH" sz="2200" dirty="0" smtClean="0">
                  <a:latin typeface="Cordia New" panose="020B0304020202020204" pitchFamily="34" charset="-34"/>
                  <a:cs typeface="Cordia New" panose="020B0304020202020204" pitchFamily="34" charset="-34"/>
                </a:rPr>
                <a:t>ต้นบันทึกข้อมูลการผลิต</a:t>
              </a:r>
              <a:endParaRPr lang="en-US" sz="2200" dirty="0">
                <a:solidFill>
                  <a:schemeClr val="tx2"/>
                </a:solidFill>
                <a:latin typeface="Cordia New" panose="020B0304020202020204" pitchFamily="34" charset="-34"/>
                <a:cs typeface="Cordia New" panose="020B0304020202020204" pitchFamily="34" charset="-34"/>
              </a:endParaRPr>
            </a:p>
          </p:txBody>
        </p:sp>
        <p:sp>
          <p:nvSpPr>
            <p:cNvPr id="12" name="AutoShape 19"/>
            <p:cNvSpPr>
              <a:spLocks noChangeArrowheads="1"/>
            </p:cNvSpPr>
            <p:nvPr/>
          </p:nvSpPr>
          <p:spPr bwMode="gray">
            <a:xfrm>
              <a:off x="4314205" y="3062269"/>
              <a:ext cx="1708375" cy="425399"/>
            </a:xfrm>
            <a:prstGeom prst="roundRect">
              <a:avLst>
                <a:gd name="adj" fmla="val 29463"/>
              </a:avLst>
            </a:prstGeom>
            <a:solidFill>
              <a:srgbClr val="D5F3F2"/>
            </a:solidFill>
            <a:ln w="28575">
              <a:solidFill>
                <a:srgbClr val="3AB5C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defRPr/>
              </a:pPr>
              <a:r>
                <a:rPr lang="th-TH" sz="2200" b="1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ทำความสะอาด</a:t>
              </a:r>
              <a:endParaRPr lang="en-US" sz="2200" b="1" dirty="0">
                <a:solidFill>
                  <a:schemeClr val="tx2"/>
                </a:solidFill>
                <a:latin typeface="Cordia New" panose="020B0304020202020204" pitchFamily="34" charset="-34"/>
                <a:cs typeface="Cordia New" panose="020B0304020202020204" pitchFamily="34" charset="-34"/>
              </a:endParaRPr>
            </a:p>
          </p:txBody>
        </p:sp>
        <p:sp>
          <p:nvSpPr>
            <p:cNvPr id="13" name="AutoShape 19"/>
            <p:cNvSpPr>
              <a:spLocks noChangeArrowheads="1"/>
            </p:cNvSpPr>
            <p:nvPr/>
          </p:nvSpPr>
          <p:spPr bwMode="gray">
            <a:xfrm>
              <a:off x="4314205" y="3697826"/>
              <a:ext cx="1708375" cy="425398"/>
            </a:xfrm>
            <a:prstGeom prst="roundRect">
              <a:avLst>
                <a:gd name="adj" fmla="val 29463"/>
              </a:avLst>
            </a:prstGeom>
            <a:solidFill>
              <a:schemeClr val="bg1"/>
            </a:solidFill>
            <a:ln w="28575">
              <a:solidFill>
                <a:srgbClr val="3AB5C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r>
                <a:rPr lang="th-TH" sz="2200">
                  <a:latin typeface="Cordia New" panose="020B0304020202020204" pitchFamily="34" charset="-34"/>
                  <a:cs typeface="Cordia New" panose="020B0304020202020204" pitchFamily="34" charset="-34"/>
                </a:rPr>
                <a:t>ตัดแต่ง</a:t>
              </a:r>
              <a:endParaRPr lang="en-US" sz="2200" dirty="0">
                <a:solidFill>
                  <a:schemeClr val="tx2"/>
                </a:solidFill>
                <a:latin typeface="Cordia New" panose="020B0304020202020204" pitchFamily="34" charset="-34"/>
                <a:cs typeface="Cordia New" panose="020B0304020202020204" pitchFamily="34" charset="-34"/>
              </a:endParaRPr>
            </a:p>
          </p:txBody>
        </p:sp>
        <p:sp>
          <p:nvSpPr>
            <p:cNvPr id="14" name="AutoShape 19"/>
            <p:cNvSpPr>
              <a:spLocks noChangeArrowheads="1"/>
            </p:cNvSpPr>
            <p:nvPr/>
          </p:nvSpPr>
          <p:spPr bwMode="gray">
            <a:xfrm>
              <a:off x="4314205" y="4331687"/>
              <a:ext cx="1708375" cy="427094"/>
            </a:xfrm>
            <a:prstGeom prst="roundRect">
              <a:avLst>
                <a:gd name="adj" fmla="val 29463"/>
              </a:avLst>
            </a:prstGeom>
            <a:solidFill>
              <a:srgbClr val="D5F3F2"/>
            </a:solidFill>
            <a:ln w="28575">
              <a:solidFill>
                <a:srgbClr val="3AB5C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defRPr/>
              </a:pPr>
              <a:r>
                <a:rPr lang="th-TH" sz="2200" b="1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คัด</a:t>
              </a:r>
              <a:r>
                <a:rPr lang="th-TH" sz="2200" b="1" dirty="0" smtClean="0">
                  <a:latin typeface="Cordia New" panose="020B0304020202020204" pitchFamily="34" charset="-34"/>
                  <a:cs typeface="Cordia New" panose="020B0304020202020204" pitchFamily="34" charset="-34"/>
                </a:rPr>
                <a:t>ขนาด*</a:t>
              </a:r>
              <a:endParaRPr lang="en-US" sz="2200" b="1" dirty="0">
                <a:solidFill>
                  <a:schemeClr val="tx2"/>
                </a:solidFill>
                <a:latin typeface="Cordia New" panose="020B0304020202020204" pitchFamily="34" charset="-34"/>
                <a:cs typeface="Cordia New" panose="020B0304020202020204" pitchFamily="34" charset="-34"/>
              </a:endParaRPr>
            </a:p>
          </p:txBody>
        </p:sp>
        <p:sp>
          <p:nvSpPr>
            <p:cNvPr id="15" name="AutoShape 19"/>
            <p:cNvSpPr>
              <a:spLocks noChangeArrowheads="1"/>
            </p:cNvSpPr>
            <p:nvPr/>
          </p:nvSpPr>
          <p:spPr bwMode="gray">
            <a:xfrm>
              <a:off x="4314205" y="4979107"/>
              <a:ext cx="1708375" cy="427094"/>
            </a:xfrm>
            <a:prstGeom prst="roundRect">
              <a:avLst>
                <a:gd name="adj" fmla="val 29463"/>
              </a:avLst>
            </a:prstGeom>
            <a:solidFill>
              <a:schemeClr val="bg1"/>
            </a:solidFill>
            <a:ln w="28575">
              <a:solidFill>
                <a:srgbClr val="3AB5C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r>
                <a:rPr lang="th-TH" sz="2200" dirty="0" smtClean="0">
                  <a:latin typeface="Cordia New" panose="020B0304020202020204" pitchFamily="34" charset="-34"/>
                  <a:cs typeface="Cordia New" panose="020B0304020202020204" pitchFamily="34" charset="-34"/>
                </a:rPr>
                <a:t>บรรจุ*</a:t>
              </a:r>
              <a:endParaRPr lang="en-US" sz="2200" dirty="0">
                <a:solidFill>
                  <a:schemeClr val="tx2"/>
                </a:solidFill>
                <a:latin typeface="Cordia New" panose="020B0304020202020204" pitchFamily="34" charset="-34"/>
                <a:cs typeface="Cordia New" panose="020B0304020202020204" pitchFamily="34" charset="-34"/>
              </a:endParaRPr>
            </a:p>
          </p:txBody>
        </p:sp>
        <p:sp>
          <p:nvSpPr>
            <p:cNvPr id="16" name="AutoShape 19"/>
            <p:cNvSpPr>
              <a:spLocks noChangeArrowheads="1"/>
            </p:cNvSpPr>
            <p:nvPr/>
          </p:nvSpPr>
          <p:spPr bwMode="gray">
            <a:xfrm>
              <a:off x="4310816" y="5602799"/>
              <a:ext cx="1708375" cy="427094"/>
            </a:xfrm>
            <a:prstGeom prst="roundRect">
              <a:avLst>
                <a:gd name="adj" fmla="val 29463"/>
              </a:avLst>
            </a:prstGeom>
            <a:solidFill>
              <a:schemeClr val="bg1"/>
            </a:solidFill>
            <a:ln w="28575">
              <a:solidFill>
                <a:srgbClr val="3AB5C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r>
                <a:rPr lang="th-TH" sz="2200">
                  <a:latin typeface="Cordia New" panose="020B0304020202020204" pitchFamily="34" charset="-34"/>
                  <a:cs typeface="Cordia New" panose="020B0304020202020204" pitchFamily="34" charset="-34"/>
                </a:rPr>
                <a:t>ส่งออก</a:t>
              </a:r>
              <a:endParaRPr lang="en-US" sz="2200" dirty="0">
                <a:solidFill>
                  <a:schemeClr val="tx2"/>
                </a:solidFill>
                <a:latin typeface="Cordia New" panose="020B0304020202020204" pitchFamily="34" charset="-34"/>
                <a:cs typeface="Cordia New" panose="020B0304020202020204" pitchFamily="34" charset="-34"/>
              </a:endParaRPr>
            </a:p>
          </p:txBody>
        </p:sp>
        <p:cxnSp>
          <p:nvCxnSpPr>
            <p:cNvPr id="20" name="Straight Arrow Connector 19"/>
            <p:cNvCxnSpPr/>
            <p:nvPr/>
          </p:nvCxnSpPr>
          <p:spPr bwMode="auto">
            <a:xfrm>
              <a:off x="5151444" y="2197913"/>
              <a:ext cx="0" cy="244054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rgbClr val="3AB5C6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21" name="Straight Arrow Connector 20"/>
            <p:cNvCxnSpPr/>
            <p:nvPr/>
          </p:nvCxnSpPr>
          <p:spPr bwMode="auto">
            <a:xfrm>
              <a:off x="5151444" y="2833470"/>
              <a:ext cx="0" cy="244054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rgbClr val="3AB5C6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22" name="Straight Arrow Connector 21"/>
            <p:cNvCxnSpPr/>
            <p:nvPr/>
          </p:nvCxnSpPr>
          <p:spPr bwMode="auto">
            <a:xfrm>
              <a:off x="5142970" y="3484279"/>
              <a:ext cx="0" cy="244054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rgbClr val="3AB5C6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23" name="Straight Arrow Connector 22"/>
            <p:cNvCxnSpPr/>
            <p:nvPr/>
          </p:nvCxnSpPr>
          <p:spPr bwMode="auto">
            <a:xfrm>
              <a:off x="5151444" y="4114751"/>
              <a:ext cx="0" cy="244054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rgbClr val="3AB5C6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24" name="Straight Arrow Connector 23"/>
            <p:cNvCxnSpPr/>
            <p:nvPr/>
          </p:nvCxnSpPr>
          <p:spPr bwMode="auto">
            <a:xfrm>
              <a:off x="5151444" y="4750306"/>
              <a:ext cx="0" cy="244054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rgbClr val="3AB5C6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25" name="Straight Arrow Connector 24"/>
            <p:cNvCxnSpPr/>
            <p:nvPr/>
          </p:nvCxnSpPr>
          <p:spPr bwMode="auto">
            <a:xfrm>
              <a:off x="5151444" y="5389252"/>
              <a:ext cx="0" cy="244054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rgbClr val="3AB5C6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32" name="Straight Connector 31"/>
            <p:cNvCxnSpPr/>
            <p:nvPr/>
          </p:nvCxnSpPr>
          <p:spPr bwMode="auto">
            <a:xfrm flipH="1">
              <a:off x="4139639" y="2701274"/>
              <a:ext cx="162702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rgbClr val="3AB5C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3" name="Straight Connector 32"/>
            <p:cNvCxnSpPr/>
            <p:nvPr/>
          </p:nvCxnSpPr>
          <p:spPr bwMode="auto">
            <a:xfrm flipH="1">
              <a:off x="4136346" y="2691630"/>
              <a:ext cx="3294" cy="1149365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rgbClr val="3AB5C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4" name="Straight Connector 33"/>
            <p:cNvCxnSpPr/>
            <p:nvPr/>
          </p:nvCxnSpPr>
          <p:spPr bwMode="auto">
            <a:xfrm flipH="1">
              <a:off x="4139639" y="3828326"/>
              <a:ext cx="162702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rgbClr val="3AB5C6"/>
              </a:solidFill>
              <a:prstDash val="solid"/>
              <a:round/>
              <a:headEnd type="arrow" w="med" len="med"/>
              <a:tailEnd type="none" w="med" len="med"/>
            </a:ln>
            <a:effectLst/>
          </p:spPr>
        </p:cxnSp>
        <p:cxnSp>
          <p:nvCxnSpPr>
            <p:cNvPr id="35" name="Straight Connector 34"/>
            <p:cNvCxnSpPr/>
            <p:nvPr/>
          </p:nvCxnSpPr>
          <p:spPr bwMode="auto">
            <a:xfrm flipH="1">
              <a:off x="4139639" y="4018146"/>
              <a:ext cx="162702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rgbClr val="3AB5C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6" name="Straight Connector 35"/>
            <p:cNvCxnSpPr/>
            <p:nvPr/>
          </p:nvCxnSpPr>
          <p:spPr bwMode="auto">
            <a:xfrm>
              <a:off x="4129996" y="4003837"/>
              <a:ext cx="0" cy="1189761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rgbClr val="3AB5C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7" name="Straight Connector 36"/>
            <p:cNvCxnSpPr/>
            <p:nvPr/>
          </p:nvCxnSpPr>
          <p:spPr bwMode="auto">
            <a:xfrm flipH="1">
              <a:off x="4139639" y="5177400"/>
              <a:ext cx="162702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rgbClr val="3AB5C6"/>
              </a:solidFill>
              <a:prstDash val="solid"/>
              <a:round/>
              <a:headEnd type="arrow" w="med" len="med"/>
              <a:tailEnd type="none" w="med" len="med"/>
            </a:ln>
            <a:effectLst/>
          </p:spPr>
        </p:cxnSp>
        <p:cxnSp>
          <p:nvCxnSpPr>
            <p:cNvPr id="38" name="Straight Connector 37"/>
            <p:cNvCxnSpPr/>
            <p:nvPr/>
          </p:nvCxnSpPr>
          <p:spPr bwMode="auto">
            <a:xfrm flipH="1">
              <a:off x="4009559" y="3269289"/>
              <a:ext cx="304647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rgbClr val="3AB5C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9" name="Straight Connector 38"/>
            <p:cNvCxnSpPr/>
            <p:nvPr/>
          </p:nvCxnSpPr>
          <p:spPr bwMode="auto">
            <a:xfrm>
              <a:off x="4020779" y="3255478"/>
              <a:ext cx="0" cy="1223537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rgbClr val="3AB5C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0" name="Straight Connector 39"/>
            <p:cNvCxnSpPr/>
            <p:nvPr/>
          </p:nvCxnSpPr>
          <p:spPr bwMode="auto">
            <a:xfrm flipH="1">
              <a:off x="4009559" y="4479015"/>
              <a:ext cx="293538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rgbClr val="3AB5C6"/>
              </a:solidFill>
              <a:prstDash val="solid"/>
              <a:round/>
              <a:headEnd type="arrow" w="med" len="med"/>
              <a:tailEnd type="none" w="med" len="med"/>
            </a:ln>
            <a:effectLst/>
          </p:spPr>
        </p:cxnSp>
        <p:cxnSp>
          <p:nvCxnSpPr>
            <p:cNvPr id="42" name="Straight Connector 41"/>
            <p:cNvCxnSpPr/>
            <p:nvPr/>
          </p:nvCxnSpPr>
          <p:spPr bwMode="auto">
            <a:xfrm flipH="1">
              <a:off x="3914155" y="2561982"/>
              <a:ext cx="388187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rgbClr val="3AB5C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3" name="Straight Connector 42"/>
            <p:cNvCxnSpPr/>
            <p:nvPr/>
          </p:nvCxnSpPr>
          <p:spPr bwMode="auto">
            <a:xfrm>
              <a:off x="3925375" y="2557149"/>
              <a:ext cx="0" cy="2124796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rgbClr val="3AB5C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4" name="Straight Connector 43"/>
            <p:cNvCxnSpPr/>
            <p:nvPr/>
          </p:nvCxnSpPr>
          <p:spPr bwMode="auto">
            <a:xfrm flipH="1">
              <a:off x="3914155" y="4667446"/>
              <a:ext cx="388187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rgbClr val="3AB5C6"/>
              </a:solidFill>
              <a:prstDash val="solid"/>
              <a:round/>
              <a:headEnd type="arrow" w="med" len="med"/>
              <a:tailEnd type="none" w="med" len="med"/>
            </a:ln>
            <a:effectLst/>
          </p:spPr>
        </p:cxnSp>
      </p:grpSp>
      <p:sp>
        <p:nvSpPr>
          <p:cNvPr id="58" name="Rounded Rectangle 57"/>
          <p:cNvSpPr/>
          <p:nvPr/>
        </p:nvSpPr>
        <p:spPr>
          <a:xfrm>
            <a:off x="447873" y="2710029"/>
            <a:ext cx="1590790" cy="2142681"/>
          </a:xfrm>
          <a:prstGeom prst="roundRect">
            <a:avLst>
              <a:gd name="adj" fmla="val 19241"/>
            </a:avLst>
          </a:prstGeom>
          <a:solidFill>
            <a:schemeClr val="bg1"/>
          </a:solidFill>
          <a:ln w="28575">
            <a:solidFill>
              <a:srgbClr val="2573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th-TH" sz="2800" b="1" dirty="0" smtClean="0">
                <a:solidFill>
                  <a:srgbClr val="25737D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สมัคร</a:t>
            </a:r>
            <a:br>
              <a:rPr lang="th-TH" sz="2800" b="1" dirty="0" smtClean="0">
                <a:solidFill>
                  <a:srgbClr val="25737D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</a:br>
            <a:r>
              <a:rPr lang="th-TH" sz="2800" b="1" dirty="0" smtClean="0">
                <a:solidFill>
                  <a:srgbClr val="25737D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ใช้งาน</a:t>
            </a:r>
            <a:endParaRPr lang="en-US" sz="2800" b="1" dirty="0">
              <a:solidFill>
                <a:srgbClr val="25737D"/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grpSp>
        <p:nvGrpSpPr>
          <p:cNvPr id="68" name="Group 67"/>
          <p:cNvGrpSpPr/>
          <p:nvPr/>
        </p:nvGrpSpPr>
        <p:grpSpPr>
          <a:xfrm>
            <a:off x="1803728" y="3512707"/>
            <a:ext cx="611656" cy="611656"/>
            <a:chOff x="1667520" y="3452026"/>
            <a:chExt cx="759297" cy="759297"/>
          </a:xfrm>
        </p:grpSpPr>
        <p:sp>
          <p:nvSpPr>
            <p:cNvPr id="2" name="Oval 1"/>
            <p:cNvSpPr/>
            <p:nvPr/>
          </p:nvSpPr>
          <p:spPr>
            <a:xfrm>
              <a:off x="1667520" y="3452026"/>
              <a:ext cx="759297" cy="75929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Down Arrow 56"/>
            <p:cNvSpPr/>
            <p:nvPr/>
          </p:nvSpPr>
          <p:spPr>
            <a:xfrm rot="16200000">
              <a:off x="1868548" y="3654908"/>
              <a:ext cx="376741" cy="330706"/>
            </a:xfrm>
            <a:prstGeom prst="downArrow">
              <a:avLst>
                <a:gd name="adj1" fmla="val 55778"/>
                <a:gd name="adj2" fmla="val 4697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7" name="Rectangle 76"/>
          <p:cNvSpPr/>
          <p:nvPr/>
        </p:nvSpPr>
        <p:spPr>
          <a:xfrm>
            <a:off x="917726" y="357429"/>
            <a:ext cx="7365555" cy="11079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th-TH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ขั้นตอนการใช้งานระบบ</a:t>
            </a:r>
            <a:r>
              <a:rPr 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 </a:t>
            </a:r>
            <a:r>
              <a:rPr lang="en-US" sz="4800" b="1" dirty="0" smtClean="0">
                <a:solidFill>
                  <a:srgbClr val="C55A1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QR Trace On Cloud</a:t>
            </a:r>
            <a:endParaRPr lang="en-US" sz="4400" b="1" dirty="0">
              <a:solidFill>
                <a:srgbClr val="C55A11"/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pic>
        <p:nvPicPr>
          <p:cNvPr id="78" name="Picture 7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3664" y="1219239"/>
            <a:ext cx="5035449" cy="87228"/>
          </a:xfrm>
          <a:prstGeom prst="rect">
            <a:avLst/>
          </a:prstGeom>
        </p:spPr>
      </p:pic>
      <p:grpSp>
        <p:nvGrpSpPr>
          <p:cNvPr id="82" name="Group 81"/>
          <p:cNvGrpSpPr/>
          <p:nvPr/>
        </p:nvGrpSpPr>
        <p:grpSpPr>
          <a:xfrm>
            <a:off x="3578628" y="3512707"/>
            <a:ext cx="611656" cy="611656"/>
            <a:chOff x="1667520" y="3452026"/>
            <a:chExt cx="759297" cy="759297"/>
          </a:xfrm>
        </p:grpSpPr>
        <p:sp>
          <p:nvSpPr>
            <p:cNvPr id="83" name="Oval 82"/>
            <p:cNvSpPr/>
            <p:nvPr/>
          </p:nvSpPr>
          <p:spPr>
            <a:xfrm>
              <a:off x="1667520" y="3452026"/>
              <a:ext cx="759297" cy="75929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Down Arrow 83"/>
            <p:cNvSpPr/>
            <p:nvPr/>
          </p:nvSpPr>
          <p:spPr>
            <a:xfrm rot="16200000">
              <a:off x="1868548" y="3654908"/>
              <a:ext cx="376741" cy="330706"/>
            </a:xfrm>
            <a:prstGeom prst="downArrow">
              <a:avLst>
                <a:gd name="adj1" fmla="val 55778"/>
                <a:gd name="adj2" fmla="val 4697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5" name="Group 84"/>
          <p:cNvGrpSpPr/>
          <p:nvPr/>
        </p:nvGrpSpPr>
        <p:grpSpPr>
          <a:xfrm>
            <a:off x="6786930" y="3502248"/>
            <a:ext cx="611656" cy="611656"/>
            <a:chOff x="1667520" y="3452026"/>
            <a:chExt cx="759297" cy="759297"/>
          </a:xfrm>
        </p:grpSpPr>
        <p:sp>
          <p:nvSpPr>
            <p:cNvPr id="86" name="Oval 85"/>
            <p:cNvSpPr/>
            <p:nvPr/>
          </p:nvSpPr>
          <p:spPr>
            <a:xfrm>
              <a:off x="1667520" y="3452026"/>
              <a:ext cx="759297" cy="75929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Down Arrow 86"/>
            <p:cNvSpPr/>
            <p:nvPr/>
          </p:nvSpPr>
          <p:spPr>
            <a:xfrm rot="16200000">
              <a:off x="1868548" y="3654908"/>
              <a:ext cx="376741" cy="330706"/>
            </a:xfrm>
            <a:prstGeom prst="downArrow">
              <a:avLst>
                <a:gd name="adj1" fmla="val 55778"/>
                <a:gd name="adj2" fmla="val 46979"/>
              </a:avLst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03874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3150</TotalTime>
  <Words>511</Words>
  <Application>Microsoft Office PowerPoint</Application>
  <PresentationFormat>On-screen Show (4:3)</PresentationFormat>
  <Paragraphs>94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Calibri</vt:lpstr>
      <vt:lpstr>DSN SuKumWit</vt:lpstr>
      <vt:lpstr>IrisUPC</vt:lpstr>
      <vt:lpstr>Arial</vt:lpstr>
      <vt:lpstr>Cordia New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H52VF42</dc:creator>
  <cp:lastModifiedBy>GP3SF42</cp:lastModifiedBy>
  <cp:revision>254</cp:revision>
  <cp:lastPrinted>2017-11-21T07:14:04Z</cp:lastPrinted>
  <dcterms:created xsi:type="dcterms:W3CDTF">2017-01-25T02:12:12Z</dcterms:created>
  <dcterms:modified xsi:type="dcterms:W3CDTF">2018-09-24T04:56:38Z</dcterms:modified>
</cp:coreProperties>
</file>